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2" r:id="rId5"/>
    <p:sldId id="256" r:id="rId6"/>
    <p:sldId id="257" r:id="rId7"/>
    <p:sldId id="288" r:id="rId8"/>
    <p:sldId id="283" r:id="rId9"/>
    <p:sldId id="289" r:id="rId10"/>
    <p:sldId id="286" r:id="rId11"/>
    <p:sldId id="29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Relationship Id="rId1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Relationship Id="rId1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2936AF-0365-46AD-9A56-F508B2161A09}" type="doc">
      <dgm:prSet loTypeId="urn:microsoft.com/office/officeart/2018/2/layout/IconVerticalSolidList" loCatId="icon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0F5ACD1-5662-40A9-9399-B0800B9D60F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/>
            <a:t>HSJ myöntää 200 euron liittokahvirahan toimitusosastojensa jäsenhankintatilaisuuksiin</a:t>
          </a:r>
          <a:r>
            <a:rPr lang="fi-FI" sz="1400" dirty="0">
              <a:latin typeface="Calibri Light" panose="020F0302020204030204"/>
            </a:rPr>
            <a:t> </a:t>
          </a:r>
          <a:endParaRPr lang="en-US" sz="1400"/>
        </a:p>
      </dgm:t>
    </dgm:pt>
    <dgm:pt modelId="{9DBA956F-D008-442B-90F5-7B989A733A41}" type="parTrans" cxnId="{06690CEC-460C-4135-84FD-1F854F600EBA}">
      <dgm:prSet/>
      <dgm:spPr/>
      <dgm:t>
        <a:bodyPr/>
        <a:lstStyle/>
        <a:p>
          <a:endParaRPr lang="en-US"/>
        </a:p>
      </dgm:t>
    </dgm:pt>
    <dgm:pt modelId="{A2B45DCC-4027-43B8-874C-B231B598E298}" type="sibTrans" cxnId="{06690CEC-460C-4135-84FD-1F854F600EBA}">
      <dgm:prSet/>
      <dgm:spPr/>
      <dgm:t>
        <a:bodyPr/>
        <a:lstStyle/>
        <a:p>
          <a:endParaRPr lang="en-US"/>
        </a:p>
      </dgm:t>
    </dgm:pt>
    <dgm:pt modelId="{164DFF89-CCBF-4631-9D7A-B7135A93255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/>
            <a:t>Kutsu koolle Journalistiliittoon kuulumattomat työtoverit – pyydä luottamuksellinen koonti osaston jäsenistä </a:t>
          </a:r>
          <a:r>
            <a:rPr lang="fi-FI" sz="1400" dirty="0" err="1"/>
            <a:t>HSJ:n</a:t>
          </a:r>
          <a:r>
            <a:rPr lang="fi-FI" sz="1400" dirty="0"/>
            <a:t> toimistosta</a:t>
          </a:r>
          <a:endParaRPr lang="en-US" sz="1400" dirty="0"/>
        </a:p>
      </dgm:t>
    </dgm:pt>
    <dgm:pt modelId="{4715394F-1E8D-45D9-B5D8-BA83E097D1DB}" type="parTrans" cxnId="{7A1F6F61-8601-4099-8ECF-6CD6A34BF445}">
      <dgm:prSet/>
      <dgm:spPr/>
      <dgm:t>
        <a:bodyPr/>
        <a:lstStyle/>
        <a:p>
          <a:endParaRPr lang="en-US"/>
        </a:p>
      </dgm:t>
    </dgm:pt>
    <dgm:pt modelId="{C263AC68-00E2-45B2-A40B-8520FCCA78DF}" type="sibTrans" cxnId="{7A1F6F61-8601-4099-8ECF-6CD6A34BF445}">
      <dgm:prSet/>
      <dgm:spPr/>
      <dgm:t>
        <a:bodyPr/>
        <a:lstStyle/>
        <a:p>
          <a:endParaRPr lang="en-US"/>
        </a:p>
      </dgm:t>
    </dgm:pt>
    <dgm:pt modelId="{8C02CC8E-EF10-46A8-BA28-C78EDF722D8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/>
            <a:t>Vertaa koontia työpaikan henkilöstöön – markkinoi kohdistetusti – kutsu henkilökohtaisesti</a:t>
          </a:r>
          <a:endParaRPr lang="en-US" sz="1400" dirty="0"/>
        </a:p>
      </dgm:t>
    </dgm:pt>
    <dgm:pt modelId="{41545BE9-E032-4DD7-9F8D-B286A8A9CA9E}" type="parTrans" cxnId="{0C4FD4FC-7D21-44A0-962E-63241ACF888A}">
      <dgm:prSet/>
      <dgm:spPr/>
      <dgm:t>
        <a:bodyPr/>
        <a:lstStyle/>
        <a:p>
          <a:endParaRPr lang="en-US"/>
        </a:p>
      </dgm:t>
    </dgm:pt>
    <dgm:pt modelId="{034C6DFD-FEA1-462C-87FD-5827A7D453BC}" type="sibTrans" cxnId="{0C4FD4FC-7D21-44A0-962E-63241ACF888A}">
      <dgm:prSet/>
      <dgm:spPr/>
      <dgm:t>
        <a:bodyPr/>
        <a:lstStyle/>
        <a:p>
          <a:endParaRPr lang="en-US"/>
        </a:p>
      </dgm:t>
    </dgm:pt>
    <dgm:pt modelId="{F3871C31-AF6A-4C56-90C8-5E686CF828F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/>
            <a:t>Kutsu kylään liiton asiantuntija ja/tai </a:t>
          </a:r>
          <a:r>
            <a:rPr lang="fi-FI" sz="1400" dirty="0" err="1"/>
            <a:t>HSJ:n</a:t>
          </a:r>
          <a:r>
            <a:rPr lang="fi-FI" sz="1400" dirty="0"/>
            <a:t> edustaja kertomaan liittoon kuulumisen eduista ja vastaamaan työelämän kysymyksiin</a:t>
          </a:r>
          <a:endParaRPr lang="en-US" sz="1400" dirty="0"/>
        </a:p>
      </dgm:t>
    </dgm:pt>
    <dgm:pt modelId="{52DE1272-E3CF-4D34-8C86-C7073DC76A3C}" type="parTrans" cxnId="{A1EB0A61-4A61-4CB1-BC38-79746D962CFB}">
      <dgm:prSet/>
      <dgm:spPr/>
      <dgm:t>
        <a:bodyPr/>
        <a:lstStyle/>
        <a:p>
          <a:endParaRPr lang="en-US"/>
        </a:p>
      </dgm:t>
    </dgm:pt>
    <dgm:pt modelId="{30BDB54B-D6EA-487A-B553-3DD88B815FA7}" type="sibTrans" cxnId="{A1EB0A61-4A61-4CB1-BC38-79746D962CFB}">
      <dgm:prSet/>
      <dgm:spPr/>
      <dgm:t>
        <a:bodyPr/>
        <a:lstStyle/>
        <a:p>
          <a:endParaRPr lang="en-US"/>
        </a:p>
      </dgm:t>
    </dgm:pt>
    <dgm:pt modelId="{B8E669CF-CD04-45F7-A400-78EA5ACB594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/>
            <a:t>Helppo hakumenettely toimistokäsittelynä: vapaamuotoinen hakemus tilaisuuden päivämäärän, suunnitelman ja kustannusarvion </a:t>
          </a:r>
          <a:r>
            <a:rPr lang="fi-FI" sz="1400" dirty="0">
              <a:latin typeface="+mn-lt"/>
            </a:rPr>
            <a:t>kera</a:t>
          </a:r>
          <a:endParaRPr lang="en-US" sz="1400" dirty="0">
            <a:latin typeface="+mn-lt"/>
          </a:endParaRPr>
        </a:p>
      </dgm:t>
    </dgm:pt>
    <dgm:pt modelId="{B1FE9398-CC02-4D71-B336-C3581F867BB1}" type="parTrans" cxnId="{1BCFE6A2-775C-46CE-A1A3-191E33BFDDC4}">
      <dgm:prSet/>
      <dgm:spPr/>
      <dgm:t>
        <a:bodyPr/>
        <a:lstStyle/>
        <a:p>
          <a:endParaRPr lang="en-US"/>
        </a:p>
      </dgm:t>
    </dgm:pt>
    <dgm:pt modelId="{8A8E27AE-E7A4-4736-8D49-2FBFD7D3E76E}" type="sibTrans" cxnId="{1BCFE6A2-775C-46CE-A1A3-191E33BFDDC4}">
      <dgm:prSet/>
      <dgm:spPr/>
      <dgm:t>
        <a:bodyPr/>
        <a:lstStyle/>
        <a:p>
          <a:endParaRPr lang="en-US"/>
        </a:p>
      </dgm:t>
    </dgm:pt>
    <dgm:pt modelId="{CFAD8EB0-DA3E-45A0-9D01-9D46549511B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/>
            <a:t>Tuen voi käyttää myös muunlaiseen osaston jäsenhankintaan, kunhan se on todistettavissa suunnitelmassa ja kuitein</a:t>
          </a:r>
          <a:endParaRPr lang="en-US" sz="1400" dirty="0"/>
        </a:p>
      </dgm:t>
    </dgm:pt>
    <dgm:pt modelId="{D778151C-4E76-4710-AC3F-BE0F22C9DB37}" type="parTrans" cxnId="{86822105-2CC6-4028-BAEE-54690C611672}">
      <dgm:prSet/>
      <dgm:spPr/>
      <dgm:t>
        <a:bodyPr/>
        <a:lstStyle/>
        <a:p>
          <a:endParaRPr lang="en-US"/>
        </a:p>
      </dgm:t>
    </dgm:pt>
    <dgm:pt modelId="{AABC07CF-4120-4DD2-A6D5-7BA4CA52E684}" type="sibTrans" cxnId="{86822105-2CC6-4028-BAEE-54690C611672}">
      <dgm:prSet/>
      <dgm:spPr/>
      <dgm:t>
        <a:bodyPr/>
        <a:lstStyle/>
        <a:p>
          <a:endParaRPr lang="en-US"/>
        </a:p>
      </dgm:t>
    </dgm:pt>
    <dgm:pt modelId="{AC1F9D25-78A1-4DC9-97E3-34738D261E72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fi-FI" sz="1400" dirty="0">
              <a:latin typeface="+mn-lt"/>
            </a:rPr>
            <a:t>Tuki enintään 200 euroa maksetaan todellisia kuluja ja kuitteja vastaan</a:t>
          </a:r>
        </a:p>
      </dgm:t>
    </dgm:pt>
    <dgm:pt modelId="{6E94990C-6F1D-479E-AAAD-826842D5ED0C}" type="parTrans" cxnId="{120C9C82-31E4-42E7-9283-3DA5E8D36DBA}">
      <dgm:prSet/>
      <dgm:spPr/>
      <dgm:t>
        <a:bodyPr/>
        <a:lstStyle/>
        <a:p>
          <a:endParaRPr lang="fi-FI"/>
        </a:p>
      </dgm:t>
    </dgm:pt>
    <dgm:pt modelId="{621B4805-B79E-4F4A-911A-B3206D485DBB}" type="sibTrans" cxnId="{120C9C82-31E4-42E7-9283-3DA5E8D36DBA}">
      <dgm:prSet/>
      <dgm:spPr/>
      <dgm:t>
        <a:bodyPr/>
        <a:lstStyle/>
        <a:p>
          <a:endParaRPr lang="fi-FI"/>
        </a:p>
      </dgm:t>
    </dgm:pt>
    <dgm:pt modelId="{12114C84-44D1-4ED2-82A4-07473E10DC5D}" type="pres">
      <dgm:prSet presAssocID="{0E2936AF-0365-46AD-9A56-F508B2161A09}" presName="root" presStyleCnt="0">
        <dgm:presLayoutVars>
          <dgm:dir/>
          <dgm:resizeHandles val="exact"/>
        </dgm:presLayoutVars>
      </dgm:prSet>
      <dgm:spPr/>
    </dgm:pt>
    <dgm:pt modelId="{AC3A0658-73FD-4FE1-90A1-45B1A6F8916B}" type="pres">
      <dgm:prSet presAssocID="{60F5ACD1-5662-40A9-9399-B0800B9D60FE}" presName="compNode" presStyleCnt="0"/>
      <dgm:spPr/>
    </dgm:pt>
    <dgm:pt modelId="{828AEBD0-5E1F-4E4F-8D73-9C199E1AF0FC}" type="pres">
      <dgm:prSet presAssocID="{60F5ACD1-5662-40A9-9399-B0800B9D60FE}" presName="bgRect" presStyleLbl="bgShp" presStyleIdx="0" presStyleCnt="7"/>
      <dgm:spPr/>
    </dgm:pt>
    <dgm:pt modelId="{7314BCD9-8F5D-4535-BD12-92EADF1BA64C}" type="pres">
      <dgm:prSet presAssocID="{60F5ACD1-5662-40A9-9399-B0800B9D60FE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72E7108E-80B4-4CE6-A800-B01A58D5C3A5}" type="pres">
      <dgm:prSet presAssocID="{60F5ACD1-5662-40A9-9399-B0800B9D60FE}" presName="spaceRect" presStyleCnt="0"/>
      <dgm:spPr/>
    </dgm:pt>
    <dgm:pt modelId="{E6577797-355B-44D6-8CB2-BC7777677DB4}" type="pres">
      <dgm:prSet presAssocID="{60F5ACD1-5662-40A9-9399-B0800B9D60FE}" presName="parTx" presStyleLbl="revTx" presStyleIdx="0" presStyleCnt="7">
        <dgm:presLayoutVars>
          <dgm:chMax val="0"/>
          <dgm:chPref val="0"/>
        </dgm:presLayoutVars>
      </dgm:prSet>
      <dgm:spPr/>
    </dgm:pt>
    <dgm:pt modelId="{FAEE9087-49AC-4480-BA3A-8B76F440032C}" type="pres">
      <dgm:prSet presAssocID="{A2B45DCC-4027-43B8-874C-B231B598E298}" presName="sibTrans" presStyleCnt="0"/>
      <dgm:spPr/>
    </dgm:pt>
    <dgm:pt modelId="{B6124DDA-2C2A-4F2A-84CA-A5B0CB317106}" type="pres">
      <dgm:prSet presAssocID="{164DFF89-CCBF-4631-9D7A-B7135A93255F}" presName="compNode" presStyleCnt="0"/>
      <dgm:spPr/>
    </dgm:pt>
    <dgm:pt modelId="{2803F5E6-476F-45DC-A312-8C2936673112}" type="pres">
      <dgm:prSet presAssocID="{164DFF89-CCBF-4631-9D7A-B7135A93255F}" presName="bgRect" presStyleLbl="bgShp" presStyleIdx="1" presStyleCnt="7"/>
      <dgm:spPr/>
    </dgm:pt>
    <dgm:pt modelId="{0202C895-6D66-4EC7-9108-E156A0D73347}" type="pres">
      <dgm:prSet presAssocID="{164DFF89-CCBF-4631-9D7A-B7135A93255F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envelope"/>
        </a:ext>
      </dgm:extLst>
    </dgm:pt>
    <dgm:pt modelId="{56A99C12-8D1A-4787-B301-DD6697C3AB2B}" type="pres">
      <dgm:prSet presAssocID="{164DFF89-CCBF-4631-9D7A-B7135A93255F}" presName="spaceRect" presStyleCnt="0"/>
      <dgm:spPr/>
    </dgm:pt>
    <dgm:pt modelId="{CFAFB7A4-218F-4255-BDB9-227E85DCD8A6}" type="pres">
      <dgm:prSet presAssocID="{164DFF89-CCBF-4631-9D7A-B7135A93255F}" presName="parTx" presStyleLbl="revTx" presStyleIdx="1" presStyleCnt="7">
        <dgm:presLayoutVars>
          <dgm:chMax val="0"/>
          <dgm:chPref val="0"/>
        </dgm:presLayoutVars>
      </dgm:prSet>
      <dgm:spPr/>
    </dgm:pt>
    <dgm:pt modelId="{6C45CEE3-2764-4F49-824F-486CA5458BDC}" type="pres">
      <dgm:prSet presAssocID="{C263AC68-00E2-45B2-A40B-8520FCCA78DF}" presName="sibTrans" presStyleCnt="0"/>
      <dgm:spPr/>
    </dgm:pt>
    <dgm:pt modelId="{E0BC7069-C06E-4507-880C-1E9917396542}" type="pres">
      <dgm:prSet presAssocID="{8C02CC8E-EF10-46A8-BA28-C78EDF722D82}" presName="compNode" presStyleCnt="0"/>
      <dgm:spPr/>
    </dgm:pt>
    <dgm:pt modelId="{2BB0A8F4-01A3-414A-AA1B-7200A5033E5B}" type="pres">
      <dgm:prSet presAssocID="{8C02CC8E-EF10-46A8-BA28-C78EDF722D82}" presName="bgRect" presStyleLbl="bgShp" presStyleIdx="2" presStyleCnt="7"/>
      <dgm:spPr/>
    </dgm:pt>
    <dgm:pt modelId="{80BE4DD5-8B1C-4FC6-B99F-73BC05BAFC52}" type="pres">
      <dgm:prSet presAssocID="{8C02CC8E-EF10-46A8-BA28-C78EDF722D82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eskustelu"/>
        </a:ext>
      </dgm:extLst>
    </dgm:pt>
    <dgm:pt modelId="{FC0529E5-08C9-490B-B336-3243E7D56ADE}" type="pres">
      <dgm:prSet presAssocID="{8C02CC8E-EF10-46A8-BA28-C78EDF722D82}" presName="spaceRect" presStyleCnt="0"/>
      <dgm:spPr/>
    </dgm:pt>
    <dgm:pt modelId="{70908787-DBE5-4A67-8793-775FB8887079}" type="pres">
      <dgm:prSet presAssocID="{8C02CC8E-EF10-46A8-BA28-C78EDF722D82}" presName="parTx" presStyleLbl="revTx" presStyleIdx="2" presStyleCnt="7">
        <dgm:presLayoutVars>
          <dgm:chMax val="0"/>
          <dgm:chPref val="0"/>
        </dgm:presLayoutVars>
      </dgm:prSet>
      <dgm:spPr/>
    </dgm:pt>
    <dgm:pt modelId="{BCF83854-5EEE-4482-A79B-D8A6BE1B5BAC}" type="pres">
      <dgm:prSet presAssocID="{034C6DFD-FEA1-462C-87FD-5827A7D453BC}" presName="sibTrans" presStyleCnt="0"/>
      <dgm:spPr/>
    </dgm:pt>
    <dgm:pt modelId="{81063E25-E1D3-4EE7-87B7-D6711826AA40}" type="pres">
      <dgm:prSet presAssocID="{F3871C31-AF6A-4C56-90C8-5E686CF828F4}" presName="compNode" presStyleCnt="0"/>
      <dgm:spPr/>
    </dgm:pt>
    <dgm:pt modelId="{B2694F2E-018B-441D-ABE4-40ED62BA3D10}" type="pres">
      <dgm:prSet presAssocID="{F3871C31-AF6A-4C56-90C8-5E686CF828F4}" presName="bgRect" presStyleLbl="bgShp" presStyleIdx="3" presStyleCnt="7"/>
      <dgm:spPr/>
    </dgm:pt>
    <dgm:pt modelId="{3B17735F-4E41-4F66-88DD-C7199BFCAEB0}" type="pres">
      <dgm:prSet presAssocID="{F3871C31-AF6A-4C56-90C8-5E686CF828F4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ähköposti"/>
        </a:ext>
      </dgm:extLst>
    </dgm:pt>
    <dgm:pt modelId="{95B60BBF-C3BE-42FB-A646-F8C7CBFFD1F3}" type="pres">
      <dgm:prSet presAssocID="{F3871C31-AF6A-4C56-90C8-5E686CF828F4}" presName="spaceRect" presStyleCnt="0"/>
      <dgm:spPr/>
    </dgm:pt>
    <dgm:pt modelId="{A4D16464-CEB1-46A2-AF63-4C94B7493C52}" type="pres">
      <dgm:prSet presAssocID="{F3871C31-AF6A-4C56-90C8-5E686CF828F4}" presName="parTx" presStyleLbl="revTx" presStyleIdx="3" presStyleCnt="7">
        <dgm:presLayoutVars>
          <dgm:chMax val="0"/>
          <dgm:chPref val="0"/>
        </dgm:presLayoutVars>
      </dgm:prSet>
      <dgm:spPr/>
    </dgm:pt>
    <dgm:pt modelId="{C7C270F3-C4B4-45C4-9833-D025ABEB4297}" type="pres">
      <dgm:prSet presAssocID="{30BDB54B-D6EA-487A-B553-3DD88B815FA7}" presName="sibTrans" presStyleCnt="0"/>
      <dgm:spPr/>
    </dgm:pt>
    <dgm:pt modelId="{0C569C71-7D0C-4620-B43D-3CCE0017EE0F}" type="pres">
      <dgm:prSet presAssocID="{B8E669CF-CD04-45F7-A400-78EA5ACB5949}" presName="compNode" presStyleCnt="0"/>
      <dgm:spPr/>
    </dgm:pt>
    <dgm:pt modelId="{A0B5E6A7-25E4-4826-AD0E-DD9754CAC5FE}" type="pres">
      <dgm:prSet presAssocID="{B8E669CF-CD04-45F7-A400-78EA5ACB5949}" presName="bgRect" presStyleLbl="bgShp" presStyleIdx="4" presStyleCnt="7"/>
      <dgm:spPr/>
    </dgm:pt>
    <dgm:pt modelId="{CE23472D-B562-4932-B15C-AC3DE2BAE7D5}" type="pres">
      <dgm:prSet presAssocID="{B8E669CF-CD04-45F7-A400-78EA5ACB5949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9B52592C-1A3C-4E41-9B81-A7149E80BEC3}" type="pres">
      <dgm:prSet presAssocID="{B8E669CF-CD04-45F7-A400-78EA5ACB5949}" presName="spaceRect" presStyleCnt="0"/>
      <dgm:spPr/>
    </dgm:pt>
    <dgm:pt modelId="{DB090E4E-A775-431B-9FFB-52E6180FE9E4}" type="pres">
      <dgm:prSet presAssocID="{B8E669CF-CD04-45F7-A400-78EA5ACB5949}" presName="parTx" presStyleLbl="revTx" presStyleIdx="4" presStyleCnt="7">
        <dgm:presLayoutVars>
          <dgm:chMax val="0"/>
          <dgm:chPref val="0"/>
        </dgm:presLayoutVars>
      </dgm:prSet>
      <dgm:spPr/>
    </dgm:pt>
    <dgm:pt modelId="{A9EEA2D9-5544-4DB9-B257-9F741025354F}" type="pres">
      <dgm:prSet presAssocID="{8A8E27AE-E7A4-4736-8D49-2FBFD7D3E76E}" presName="sibTrans" presStyleCnt="0"/>
      <dgm:spPr/>
    </dgm:pt>
    <dgm:pt modelId="{341DD6D0-9DDF-4FA2-8A45-45DF55E8A80E}" type="pres">
      <dgm:prSet presAssocID="{AC1F9D25-78A1-4DC9-97E3-34738D261E72}" presName="compNode" presStyleCnt="0"/>
      <dgm:spPr/>
    </dgm:pt>
    <dgm:pt modelId="{4DE59E50-0505-496F-944A-4B17297267D9}" type="pres">
      <dgm:prSet presAssocID="{AC1F9D25-78A1-4DC9-97E3-34738D261E72}" presName="bgRect" presStyleLbl="bgShp" presStyleIdx="5" presStyleCnt="7"/>
      <dgm:spPr/>
    </dgm:pt>
    <dgm:pt modelId="{EBCDE335-7A32-4771-A8B7-119664BD2F59}" type="pres">
      <dgm:prSet presAssocID="{AC1F9D25-78A1-4DC9-97E3-34738D261E72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olikot tasaisella täytöllä"/>
        </a:ext>
      </dgm:extLst>
    </dgm:pt>
    <dgm:pt modelId="{187AFE19-4274-49A4-9D04-1F0C595435C8}" type="pres">
      <dgm:prSet presAssocID="{AC1F9D25-78A1-4DC9-97E3-34738D261E72}" presName="spaceRect" presStyleCnt="0"/>
      <dgm:spPr/>
    </dgm:pt>
    <dgm:pt modelId="{1A74DF96-41D3-4886-A2AF-ECF8E257AC74}" type="pres">
      <dgm:prSet presAssocID="{AC1F9D25-78A1-4DC9-97E3-34738D261E72}" presName="parTx" presStyleLbl="revTx" presStyleIdx="5" presStyleCnt="7">
        <dgm:presLayoutVars>
          <dgm:chMax val="0"/>
          <dgm:chPref val="0"/>
        </dgm:presLayoutVars>
      </dgm:prSet>
      <dgm:spPr/>
    </dgm:pt>
    <dgm:pt modelId="{73013E9A-2446-4597-9DC1-014C55682834}" type="pres">
      <dgm:prSet presAssocID="{621B4805-B79E-4F4A-911A-B3206D485DBB}" presName="sibTrans" presStyleCnt="0"/>
      <dgm:spPr/>
    </dgm:pt>
    <dgm:pt modelId="{D3B3BD55-21AC-4615-B7B0-0D8E2FA0CEDE}" type="pres">
      <dgm:prSet presAssocID="{CFAD8EB0-DA3E-45A0-9D01-9D46549511BD}" presName="compNode" presStyleCnt="0"/>
      <dgm:spPr/>
    </dgm:pt>
    <dgm:pt modelId="{1DC657E6-8C42-439C-90D0-4FB5C5BC732C}" type="pres">
      <dgm:prSet presAssocID="{CFAD8EB0-DA3E-45A0-9D01-9D46549511BD}" presName="bgRect" presStyleLbl="bgShp" presStyleIdx="6" presStyleCnt="7"/>
      <dgm:spPr/>
    </dgm:pt>
    <dgm:pt modelId="{1E084814-2234-4C7A-971B-0CF7F83C45BD}" type="pres">
      <dgm:prSet presAssocID="{CFAD8EB0-DA3E-45A0-9D01-9D46549511BD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04F7D532-CFE7-47D5-8FA8-5D29B4693091}" type="pres">
      <dgm:prSet presAssocID="{CFAD8EB0-DA3E-45A0-9D01-9D46549511BD}" presName="spaceRect" presStyleCnt="0"/>
      <dgm:spPr/>
    </dgm:pt>
    <dgm:pt modelId="{C026E0E2-13C5-452A-8453-963231D479FD}" type="pres">
      <dgm:prSet presAssocID="{CFAD8EB0-DA3E-45A0-9D01-9D46549511BD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86822105-2CC6-4028-BAEE-54690C611672}" srcId="{0E2936AF-0365-46AD-9A56-F508B2161A09}" destId="{CFAD8EB0-DA3E-45A0-9D01-9D46549511BD}" srcOrd="6" destOrd="0" parTransId="{D778151C-4E76-4710-AC3F-BE0F22C9DB37}" sibTransId="{AABC07CF-4120-4DD2-A6D5-7BA4CA52E684}"/>
    <dgm:cxn modelId="{23AB8A14-09EF-4286-A8E1-8E2FE091B3CC}" type="presOf" srcId="{CFAD8EB0-DA3E-45A0-9D01-9D46549511BD}" destId="{C026E0E2-13C5-452A-8453-963231D479FD}" srcOrd="0" destOrd="0" presId="urn:microsoft.com/office/officeart/2018/2/layout/IconVerticalSolidList"/>
    <dgm:cxn modelId="{C72F552D-1733-44F1-B1EB-EB5BC87D87B3}" type="presOf" srcId="{B8E669CF-CD04-45F7-A400-78EA5ACB5949}" destId="{DB090E4E-A775-431B-9FFB-52E6180FE9E4}" srcOrd="0" destOrd="0" presId="urn:microsoft.com/office/officeart/2018/2/layout/IconVerticalSolidList"/>
    <dgm:cxn modelId="{E2BA563A-3DA0-47E8-A304-508E721C3D42}" type="presOf" srcId="{8C02CC8E-EF10-46A8-BA28-C78EDF722D82}" destId="{70908787-DBE5-4A67-8793-775FB8887079}" srcOrd="0" destOrd="0" presId="urn:microsoft.com/office/officeart/2018/2/layout/IconVerticalSolidList"/>
    <dgm:cxn modelId="{A1EB0A61-4A61-4CB1-BC38-79746D962CFB}" srcId="{0E2936AF-0365-46AD-9A56-F508B2161A09}" destId="{F3871C31-AF6A-4C56-90C8-5E686CF828F4}" srcOrd="3" destOrd="0" parTransId="{52DE1272-E3CF-4D34-8C86-C7073DC76A3C}" sibTransId="{30BDB54B-D6EA-487A-B553-3DD88B815FA7}"/>
    <dgm:cxn modelId="{7A1F6F61-8601-4099-8ECF-6CD6A34BF445}" srcId="{0E2936AF-0365-46AD-9A56-F508B2161A09}" destId="{164DFF89-CCBF-4631-9D7A-B7135A93255F}" srcOrd="1" destOrd="0" parTransId="{4715394F-1E8D-45D9-B5D8-BA83E097D1DB}" sibTransId="{C263AC68-00E2-45B2-A40B-8520FCCA78DF}"/>
    <dgm:cxn modelId="{4BD30E7D-B078-484D-9D89-FCD3C77E7C7D}" type="presOf" srcId="{F3871C31-AF6A-4C56-90C8-5E686CF828F4}" destId="{A4D16464-CEB1-46A2-AF63-4C94B7493C52}" srcOrd="0" destOrd="0" presId="urn:microsoft.com/office/officeart/2018/2/layout/IconVerticalSolidList"/>
    <dgm:cxn modelId="{120C9C82-31E4-42E7-9283-3DA5E8D36DBA}" srcId="{0E2936AF-0365-46AD-9A56-F508B2161A09}" destId="{AC1F9D25-78A1-4DC9-97E3-34738D261E72}" srcOrd="5" destOrd="0" parTransId="{6E94990C-6F1D-479E-AAAD-826842D5ED0C}" sibTransId="{621B4805-B79E-4F4A-911A-B3206D485DBB}"/>
    <dgm:cxn modelId="{1BCFE6A2-775C-46CE-A1A3-191E33BFDDC4}" srcId="{0E2936AF-0365-46AD-9A56-F508B2161A09}" destId="{B8E669CF-CD04-45F7-A400-78EA5ACB5949}" srcOrd="4" destOrd="0" parTransId="{B1FE9398-CC02-4D71-B336-C3581F867BB1}" sibTransId="{8A8E27AE-E7A4-4736-8D49-2FBFD7D3E76E}"/>
    <dgm:cxn modelId="{02F70FD7-4EEC-466E-8478-40708C186DD9}" type="presOf" srcId="{60F5ACD1-5662-40A9-9399-B0800B9D60FE}" destId="{E6577797-355B-44D6-8CB2-BC7777677DB4}" srcOrd="0" destOrd="0" presId="urn:microsoft.com/office/officeart/2018/2/layout/IconVerticalSolidList"/>
    <dgm:cxn modelId="{7ED99CEB-0C75-4469-9CDA-FC24B29FF2C3}" type="presOf" srcId="{0E2936AF-0365-46AD-9A56-F508B2161A09}" destId="{12114C84-44D1-4ED2-82A4-07473E10DC5D}" srcOrd="0" destOrd="0" presId="urn:microsoft.com/office/officeart/2018/2/layout/IconVerticalSolidList"/>
    <dgm:cxn modelId="{06690CEC-460C-4135-84FD-1F854F600EBA}" srcId="{0E2936AF-0365-46AD-9A56-F508B2161A09}" destId="{60F5ACD1-5662-40A9-9399-B0800B9D60FE}" srcOrd="0" destOrd="0" parTransId="{9DBA956F-D008-442B-90F5-7B989A733A41}" sibTransId="{A2B45DCC-4027-43B8-874C-B231B598E298}"/>
    <dgm:cxn modelId="{F80220EE-27FB-48AC-AF31-B4CBB2D4918A}" type="presOf" srcId="{AC1F9D25-78A1-4DC9-97E3-34738D261E72}" destId="{1A74DF96-41D3-4886-A2AF-ECF8E257AC74}" srcOrd="0" destOrd="0" presId="urn:microsoft.com/office/officeart/2018/2/layout/IconVerticalSolidList"/>
    <dgm:cxn modelId="{0C4FD4FC-7D21-44A0-962E-63241ACF888A}" srcId="{0E2936AF-0365-46AD-9A56-F508B2161A09}" destId="{8C02CC8E-EF10-46A8-BA28-C78EDF722D82}" srcOrd="2" destOrd="0" parTransId="{41545BE9-E032-4DD7-9F8D-B286A8A9CA9E}" sibTransId="{034C6DFD-FEA1-462C-87FD-5827A7D453BC}"/>
    <dgm:cxn modelId="{CEC6DDFE-FD40-46BC-B873-03C648814EF1}" type="presOf" srcId="{164DFF89-CCBF-4631-9D7A-B7135A93255F}" destId="{CFAFB7A4-218F-4255-BDB9-227E85DCD8A6}" srcOrd="0" destOrd="0" presId="urn:microsoft.com/office/officeart/2018/2/layout/IconVerticalSolidList"/>
    <dgm:cxn modelId="{2EE8B649-EDED-4FCC-A592-349DE7355A37}" type="presParOf" srcId="{12114C84-44D1-4ED2-82A4-07473E10DC5D}" destId="{AC3A0658-73FD-4FE1-90A1-45B1A6F8916B}" srcOrd="0" destOrd="0" presId="urn:microsoft.com/office/officeart/2018/2/layout/IconVerticalSolidList"/>
    <dgm:cxn modelId="{FF12C152-1977-42AA-89D3-904FD9489543}" type="presParOf" srcId="{AC3A0658-73FD-4FE1-90A1-45B1A6F8916B}" destId="{828AEBD0-5E1F-4E4F-8D73-9C199E1AF0FC}" srcOrd="0" destOrd="0" presId="urn:microsoft.com/office/officeart/2018/2/layout/IconVerticalSolidList"/>
    <dgm:cxn modelId="{D944E18A-F6FD-424D-974B-AD87B49052AD}" type="presParOf" srcId="{AC3A0658-73FD-4FE1-90A1-45B1A6F8916B}" destId="{7314BCD9-8F5D-4535-BD12-92EADF1BA64C}" srcOrd="1" destOrd="0" presId="urn:microsoft.com/office/officeart/2018/2/layout/IconVerticalSolidList"/>
    <dgm:cxn modelId="{F3684ACF-E469-4246-905D-C298CD844C8A}" type="presParOf" srcId="{AC3A0658-73FD-4FE1-90A1-45B1A6F8916B}" destId="{72E7108E-80B4-4CE6-A800-B01A58D5C3A5}" srcOrd="2" destOrd="0" presId="urn:microsoft.com/office/officeart/2018/2/layout/IconVerticalSolidList"/>
    <dgm:cxn modelId="{686FC9B6-DCD6-4BDE-BE91-D4C3846EC5E2}" type="presParOf" srcId="{AC3A0658-73FD-4FE1-90A1-45B1A6F8916B}" destId="{E6577797-355B-44D6-8CB2-BC7777677DB4}" srcOrd="3" destOrd="0" presId="urn:microsoft.com/office/officeart/2018/2/layout/IconVerticalSolidList"/>
    <dgm:cxn modelId="{0027E13F-7D44-41F1-A088-4E55A0687FFE}" type="presParOf" srcId="{12114C84-44D1-4ED2-82A4-07473E10DC5D}" destId="{FAEE9087-49AC-4480-BA3A-8B76F440032C}" srcOrd="1" destOrd="0" presId="urn:microsoft.com/office/officeart/2018/2/layout/IconVerticalSolidList"/>
    <dgm:cxn modelId="{BB3A9705-24AF-4E06-ACDD-6288E0B74C6D}" type="presParOf" srcId="{12114C84-44D1-4ED2-82A4-07473E10DC5D}" destId="{B6124DDA-2C2A-4F2A-84CA-A5B0CB317106}" srcOrd="2" destOrd="0" presId="urn:microsoft.com/office/officeart/2018/2/layout/IconVerticalSolidList"/>
    <dgm:cxn modelId="{6B070036-4043-4371-A6A6-06FD1893FCF7}" type="presParOf" srcId="{B6124DDA-2C2A-4F2A-84CA-A5B0CB317106}" destId="{2803F5E6-476F-45DC-A312-8C2936673112}" srcOrd="0" destOrd="0" presId="urn:microsoft.com/office/officeart/2018/2/layout/IconVerticalSolidList"/>
    <dgm:cxn modelId="{E50884FC-B56C-43E6-8D6B-E2CFAD2067F7}" type="presParOf" srcId="{B6124DDA-2C2A-4F2A-84CA-A5B0CB317106}" destId="{0202C895-6D66-4EC7-9108-E156A0D73347}" srcOrd="1" destOrd="0" presId="urn:microsoft.com/office/officeart/2018/2/layout/IconVerticalSolidList"/>
    <dgm:cxn modelId="{8F6282AF-854B-4BE0-87B9-B0068FF3D79B}" type="presParOf" srcId="{B6124DDA-2C2A-4F2A-84CA-A5B0CB317106}" destId="{56A99C12-8D1A-4787-B301-DD6697C3AB2B}" srcOrd="2" destOrd="0" presId="urn:microsoft.com/office/officeart/2018/2/layout/IconVerticalSolidList"/>
    <dgm:cxn modelId="{EF54F913-2CBB-4E77-9A36-63813BF57252}" type="presParOf" srcId="{B6124DDA-2C2A-4F2A-84CA-A5B0CB317106}" destId="{CFAFB7A4-218F-4255-BDB9-227E85DCD8A6}" srcOrd="3" destOrd="0" presId="urn:microsoft.com/office/officeart/2018/2/layout/IconVerticalSolidList"/>
    <dgm:cxn modelId="{2513BAEA-AEC1-455B-97BE-15A267882F90}" type="presParOf" srcId="{12114C84-44D1-4ED2-82A4-07473E10DC5D}" destId="{6C45CEE3-2764-4F49-824F-486CA5458BDC}" srcOrd="3" destOrd="0" presId="urn:microsoft.com/office/officeart/2018/2/layout/IconVerticalSolidList"/>
    <dgm:cxn modelId="{509847E4-EC22-4A8C-9D37-1145B6B57B10}" type="presParOf" srcId="{12114C84-44D1-4ED2-82A4-07473E10DC5D}" destId="{E0BC7069-C06E-4507-880C-1E9917396542}" srcOrd="4" destOrd="0" presId="urn:microsoft.com/office/officeart/2018/2/layout/IconVerticalSolidList"/>
    <dgm:cxn modelId="{FB495CA3-A952-48BE-BA7E-499000AF56B4}" type="presParOf" srcId="{E0BC7069-C06E-4507-880C-1E9917396542}" destId="{2BB0A8F4-01A3-414A-AA1B-7200A5033E5B}" srcOrd="0" destOrd="0" presId="urn:microsoft.com/office/officeart/2018/2/layout/IconVerticalSolidList"/>
    <dgm:cxn modelId="{EF1A2848-5C6E-4783-A850-111B1EAB3D58}" type="presParOf" srcId="{E0BC7069-C06E-4507-880C-1E9917396542}" destId="{80BE4DD5-8B1C-4FC6-B99F-73BC05BAFC52}" srcOrd="1" destOrd="0" presId="urn:microsoft.com/office/officeart/2018/2/layout/IconVerticalSolidList"/>
    <dgm:cxn modelId="{107AFD5C-24AD-49A4-8462-36F8B5783266}" type="presParOf" srcId="{E0BC7069-C06E-4507-880C-1E9917396542}" destId="{FC0529E5-08C9-490B-B336-3243E7D56ADE}" srcOrd="2" destOrd="0" presId="urn:microsoft.com/office/officeart/2018/2/layout/IconVerticalSolidList"/>
    <dgm:cxn modelId="{309CB28B-BE4F-4ACA-9609-DD7BEE565406}" type="presParOf" srcId="{E0BC7069-C06E-4507-880C-1E9917396542}" destId="{70908787-DBE5-4A67-8793-775FB8887079}" srcOrd="3" destOrd="0" presId="urn:microsoft.com/office/officeart/2018/2/layout/IconVerticalSolidList"/>
    <dgm:cxn modelId="{D5B9D82D-72F7-4E22-990F-2BE9EFDAE65E}" type="presParOf" srcId="{12114C84-44D1-4ED2-82A4-07473E10DC5D}" destId="{BCF83854-5EEE-4482-A79B-D8A6BE1B5BAC}" srcOrd="5" destOrd="0" presId="urn:microsoft.com/office/officeart/2018/2/layout/IconVerticalSolidList"/>
    <dgm:cxn modelId="{A2E95FD8-351A-4EFD-BDD5-41A01A78CA36}" type="presParOf" srcId="{12114C84-44D1-4ED2-82A4-07473E10DC5D}" destId="{81063E25-E1D3-4EE7-87B7-D6711826AA40}" srcOrd="6" destOrd="0" presId="urn:microsoft.com/office/officeart/2018/2/layout/IconVerticalSolidList"/>
    <dgm:cxn modelId="{63455682-8207-492E-ADAE-77EF519B366E}" type="presParOf" srcId="{81063E25-E1D3-4EE7-87B7-D6711826AA40}" destId="{B2694F2E-018B-441D-ABE4-40ED62BA3D10}" srcOrd="0" destOrd="0" presId="urn:microsoft.com/office/officeart/2018/2/layout/IconVerticalSolidList"/>
    <dgm:cxn modelId="{0D0EC3DB-9546-4B0A-80B6-82178CA2B391}" type="presParOf" srcId="{81063E25-E1D3-4EE7-87B7-D6711826AA40}" destId="{3B17735F-4E41-4F66-88DD-C7199BFCAEB0}" srcOrd="1" destOrd="0" presId="urn:microsoft.com/office/officeart/2018/2/layout/IconVerticalSolidList"/>
    <dgm:cxn modelId="{FACC721C-D79D-483C-948B-BD58E931737E}" type="presParOf" srcId="{81063E25-E1D3-4EE7-87B7-D6711826AA40}" destId="{95B60BBF-C3BE-42FB-A646-F8C7CBFFD1F3}" srcOrd="2" destOrd="0" presId="urn:microsoft.com/office/officeart/2018/2/layout/IconVerticalSolidList"/>
    <dgm:cxn modelId="{A12E30EB-C1C2-44B1-9E26-F98E4C6E1976}" type="presParOf" srcId="{81063E25-E1D3-4EE7-87B7-D6711826AA40}" destId="{A4D16464-CEB1-46A2-AF63-4C94B7493C52}" srcOrd="3" destOrd="0" presId="urn:microsoft.com/office/officeart/2018/2/layout/IconVerticalSolidList"/>
    <dgm:cxn modelId="{A410C383-8BA0-4211-9B92-0F670887444F}" type="presParOf" srcId="{12114C84-44D1-4ED2-82A4-07473E10DC5D}" destId="{C7C270F3-C4B4-45C4-9833-D025ABEB4297}" srcOrd="7" destOrd="0" presId="urn:microsoft.com/office/officeart/2018/2/layout/IconVerticalSolidList"/>
    <dgm:cxn modelId="{7217609E-3D79-46E9-9DBF-33744110F0BC}" type="presParOf" srcId="{12114C84-44D1-4ED2-82A4-07473E10DC5D}" destId="{0C569C71-7D0C-4620-B43D-3CCE0017EE0F}" srcOrd="8" destOrd="0" presId="urn:microsoft.com/office/officeart/2018/2/layout/IconVerticalSolidList"/>
    <dgm:cxn modelId="{CAAA2072-A262-4AD9-8C49-BB33E984F198}" type="presParOf" srcId="{0C569C71-7D0C-4620-B43D-3CCE0017EE0F}" destId="{A0B5E6A7-25E4-4826-AD0E-DD9754CAC5FE}" srcOrd="0" destOrd="0" presId="urn:microsoft.com/office/officeart/2018/2/layout/IconVerticalSolidList"/>
    <dgm:cxn modelId="{C9C081E1-C6FD-4E78-8AA4-53F9B72B2813}" type="presParOf" srcId="{0C569C71-7D0C-4620-B43D-3CCE0017EE0F}" destId="{CE23472D-B562-4932-B15C-AC3DE2BAE7D5}" srcOrd="1" destOrd="0" presId="urn:microsoft.com/office/officeart/2018/2/layout/IconVerticalSolidList"/>
    <dgm:cxn modelId="{8F926A14-4799-46B5-B937-E04C25C15D52}" type="presParOf" srcId="{0C569C71-7D0C-4620-B43D-3CCE0017EE0F}" destId="{9B52592C-1A3C-4E41-9B81-A7149E80BEC3}" srcOrd="2" destOrd="0" presId="urn:microsoft.com/office/officeart/2018/2/layout/IconVerticalSolidList"/>
    <dgm:cxn modelId="{F0ADBCEC-E6DE-4B20-A366-B300F6099CB5}" type="presParOf" srcId="{0C569C71-7D0C-4620-B43D-3CCE0017EE0F}" destId="{DB090E4E-A775-431B-9FFB-52E6180FE9E4}" srcOrd="3" destOrd="0" presId="urn:microsoft.com/office/officeart/2018/2/layout/IconVerticalSolidList"/>
    <dgm:cxn modelId="{24B56AA1-B1D5-42DC-8D99-1B12B6664188}" type="presParOf" srcId="{12114C84-44D1-4ED2-82A4-07473E10DC5D}" destId="{A9EEA2D9-5544-4DB9-B257-9F741025354F}" srcOrd="9" destOrd="0" presId="urn:microsoft.com/office/officeart/2018/2/layout/IconVerticalSolidList"/>
    <dgm:cxn modelId="{D23E0BDC-110E-4F7D-BA28-D43446AB79CC}" type="presParOf" srcId="{12114C84-44D1-4ED2-82A4-07473E10DC5D}" destId="{341DD6D0-9DDF-4FA2-8A45-45DF55E8A80E}" srcOrd="10" destOrd="0" presId="urn:microsoft.com/office/officeart/2018/2/layout/IconVerticalSolidList"/>
    <dgm:cxn modelId="{A48BED07-BD46-4F14-9876-1A2B5BFF9FB0}" type="presParOf" srcId="{341DD6D0-9DDF-4FA2-8A45-45DF55E8A80E}" destId="{4DE59E50-0505-496F-944A-4B17297267D9}" srcOrd="0" destOrd="0" presId="urn:microsoft.com/office/officeart/2018/2/layout/IconVerticalSolidList"/>
    <dgm:cxn modelId="{F6C9FE44-5ABC-4D0C-BC78-00B42C7BBE0A}" type="presParOf" srcId="{341DD6D0-9DDF-4FA2-8A45-45DF55E8A80E}" destId="{EBCDE335-7A32-4771-A8B7-119664BD2F59}" srcOrd="1" destOrd="0" presId="urn:microsoft.com/office/officeart/2018/2/layout/IconVerticalSolidList"/>
    <dgm:cxn modelId="{7EC99BD8-71E0-4654-AB58-5FE7C2A87FC8}" type="presParOf" srcId="{341DD6D0-9DDF-4FA2-8A45-45DF55E8A80E}" destId="{187AFE19-4274-49A4-9D04-1F0C595435C8}" srcOrd="2" destOrd="0" presId="urn:microsoft.com/office/officeart/2018/2/layout/IconVerticalSolidList"/>
    <dgm:cxn modelId="{78DA2712-E0D6-47A5-B7E3-5DD897591F1F}" type="presParOf" srcId="{341DD6D0-9DDF-4FA2-8A45-45DF55E8A80E}" destId="{1A74DF96-41D3-4886-A2AF-ECF8E257AC74}" srcOrd="3" destOrd="0" presId="urn:microsoft.com/office/officeart/2018/2/layout/IconVerticalSolidList"/>
    <dgm:cxn modelId="{2F033611-3577-471E-8D29-ED16E577E5F0}" type="presParOf" srcId="{12114C84-44D1-4ED2-82A4-07473E10DC5D}" destId="{73013E9A-2446-4597-9DC1-014C55682834}" srcOrd="11" destOrd="0" presId="urn:microsoft.com/office/officeart/2018/2/layout/IconVerticalSolidList"/>
    <dgm:cxn modelId="{EFBEBB5E-0FAA-4595-80EA-EDC2C6127A9A}" type="presParOf" srcId="{12114C84-44D1-4ED2-82A4-07473E10DC5D}" destId="{D3B3BD55-21AC-4615-B7B0-0D8E2FA0CEDE}" srcOrd="12" destOrd="0" presId="urn:microsoft.com/office/officeart/2018/2/layout/IconVerticalSolidList"/>
    <dgm:cxn modelId="{6D5F6BD3-32E7-4D40-A2F6-43D6871C6679}" type="presParOf" srcId="{D3B3BD55-21AC-4615-B7B0-0D8E2FA0CEDE}" destId="{1DC657E6-8C42-439C-90D0-4FB5C5BC732C}" srcOrd="0" destOrd="0" presId="urn:microsoft.com/office/officeart/2018/2/layout/IconVerticalSolidList"/>
    <dgm:cxn modelId="{233D4BF8-9DBA-41EE-B126-A57F2F4E28EE}" type="presParOf" srcId="{D3B3BD55-21AC-4615-B7B0-0D8E2FA0CEDE}" destId="{1E084814-2234-4C7A-971B-0CF7F83C45BD}" srcOrd="1" destOrd="0" presId="urn:microsoft.com/office/officeart/2018/2/layout/IconVerticalSolidList"/>
    <dgm:cxn modelId="{EDD0979F-C38D-4570-9704-46738CF57010}" type="presParOf" srcId="{D3B3BD55-21AC-4615-B7B0-0D8E2FA0CEDE}" destId="{04F7D532-CFE7-47D5-8FA8-5D29B4693091}" srcOrd="2" destOrd="0" presId="urn:microsoft.com/office/officeart/2018/2/layout/IconVerticalSolidList"/>
    <dgm:cxn modelId="{4098ED10-D0B8-4430-901E-BE7A821214F5}" type="presParOf" srcId="{D3B3BD55-21AC-4615-B7B0-0D8E2FA0CEDE}" destId="{C026E0E2-13C5-452A-8453-963231D479F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AEBD0-5E1F-4E4F-8D73-9C199E1AF0FC}">
      <dsp:nvSpPr>
        <dsp:cNvPr id="0" name=""/>
        <dsp:cNvSpPr/>
      </dsp:nvSpPr>
      <dsp:spPr>
        <a:xfrm>
          <a:off x="0" y="371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14BCD9-8F5D-4535-BD12-92EADF1BA64C}">
      <dsp:nvSpPr>
        <dsp:cNvPr id="0" name=""/>
        <dsp:cNvSpPr/>
      </dsp:nvSpPr>
      <dsp:spPr>
        <a:xfrm>
          <a:off x="154829" y="115534"/>
          <a:ext cx="281509" cy="2815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577797-355B-44D6-8CB2-BC7777677DB4}">
      <dsp:nvSpPr>
        <dsp:cNvPr id="0" name=""/>
        <dsp:cNvSpPr/>
      </dsp:nvSpPr>
      <dsp:spPr>
        <a:xfrm>
          <a:off x="591168" y="371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HSJ myöntää 200 euron liittokahvirahan toimitusosastojensa jäsenhankintatilaisuuksiin</a:t>
          </a:r>
          <a:r>
            <a:rPr lang="fi-FI" sz="1400" kern="1200" dirty="0">
              <a:latin typeface="Calibri Light" panose="020F0302020204030204"/>
            </a:rPr>
            <a:t> </a:t>
          </a:r>
          <a:endParaRPr lang="en-US" sz="1400" kern="1200"/>
        </a:p>
      </dsp:txBody>
      <dsp:txXfrm>
        <a:off x="591168" y="371"/>
        <a:ext cx="9924431" cy="511834"/>
      </dsp:txXfrm>
    </dsp:sp>
    <dsp:sp modelId="{2803F5E6-476F-45DC-A312-8C2936673112}">
      <dsp:nvSpPr>
        <dsp:cNvPr id="0" name=""/>
        <dsp:cNvSpPr/>
      </dsp:nvSpPr>
      <dsp:spPr>
        <a:xfrm>
          <a:off x="0" y="640165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02C895-6D66-4EC7-9108-E156A0D73347}">
      <dsp:nvSpPr>
        <dsp:cNvPr id="0" name=""/>
        <dsp:cNvSpPr/>
      </dsp:nvSpPr>
      <dsp:spPr>
        <a:xfrm>
          <a:off x="154829" y="755327"/>
          <a:ext cx="281509" cy="2815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AFB7A4-218F-4255-BDB9-227E85DCD8A6}">
      <dsp:nvSpPr>
        <dsp:cNvPr id="0" name=""/>
        <dsp:cNvSpPr/>
      </dsp:nvSpPr>
      <dsp:spPr>
        <a:xfrm>
          <a:off x="591168" y="640165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Kutsu koolle Journalistiliittoon kuulumattomat työtoverit – pyydä luottamuksellinen koonti osaston jäsenistä </a:t>
          </a:r>
          <a:r>
            <a:rPr lang="fi-FI" sz="1400" kern="1200" dirty="0" err="1"/>
            <a:t>HSJ:n</a:t>
          </a:r>
          <a:r>
            <a:rPr lang="fi-FI" sz="1400" kern="1200" dirty="0"/>
            <a:t> toimistosta</a:t>
          </a:r>
          <a:endParaRPr lang="en-US" sz="1400" kern="1200" dirty="0"/>
        </a:p>
      </dsp:txBody>
      <dsp:txXfrm>
        <a:off x="591168" y="640165"/>
        <a:ext cx="9924431" cy="511834"/>
      </dsp:txXfrm>
    </dsp:sp>
    <dsp:sp modelId="{2BB0A8F4-01A3-414A-AA1B-7200A5033E5B}">
      <dsp:nvSpPr>
        <dsp:cNvPr id="0" name=""/>
        <dsp:cNvSpPr/>
      </dsp:nvSpPr>
      <dsp:spPr>
        <a:xfrm>
          <a:off x="0" y="1279958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BE4DD5-8B1C-4FC6-B99F-73BC05BAFC52}">
      <dsp:nvSpPr>
        <dsp:cNvPr id="0" name=""/>
        <dsp:cNvSpPr/>
      </dsp:nvSpPr>
      <dsp:spPr>
        <a:xfrm>
          <a:off x="154829" y="1395121"/>
          <a:ext cx="281509" cy="2815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908787-DBE5-4A67-8793-775FB8887079}">
      <dsp:nvSpPr>
        <dsp:cNvPr id="0" name=""/>
        <dsp:cNvSpPr/>
      </dsp:nvSpPr>
      <dsp:spPr>
        <a:xfrm>
          <a:off x="591168" y="1279958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Vertaa koontia työpaikan henkilöstöön – markkinoi kohdistetusti – kutsu henkilökohtaisesti</a:t>
          </a:r>
          <a:endParaRPr lang="en-US" sz="1400" kern="1200" dirty="0"/>
        </a:p>
      </dsp:txBody>
      <dsp:txXfrm>
        <a:off x="591168" y="1279958"/>
        <a:ext cx="9924431" cy="511834"/>
      </dsp:txXfrm>
    </dsp:sp>
    <dsp:sp modelId="{B2694F2E-018B-441D-ABE4-40ED62BA3D10}">
      <dsp:nvSpPr>
        <dsp:cNvPr id="0" name=""/>
        <dsp:cNvSpPr/>
      </dsp:nvSpPr>
      <dsp:spPr>
        <a:xfrm>
          <a:off x="0" y="1919751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17735F-4E41-4F66-88DD-C7199BFCAEB0}">
      <dsp:nvSpPr>
        <dsp:cNvPr id="0" name=""/>
        <dsp:cNvSpPr/>
      </dsp:nvSpPr>
      <dsp:spPr>
        <a:xfrm>
          <a:off x="154829" y="2034914"/>
          <a:ext cx="281509" cy="2815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4D16464-CEB1-46A2-AF63-4C94B7493C52}">
      <dsp:nvSpPr>
        <dsp:cNvPr id="0" name=""/>
        <dsp:cNvSpPr/>
      </dsp:nvSpPr>
      <dsp:spPr>
        <a:xfrm>
          <a:off x="591168" y="1919751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Kutsu kylään liiton asiantuntija ja/tai </a:t>
          </a:r>
          <a:r>
            <a:rPr lang="fi-FI" sz="1400" kern="1200" dirty="0" err="1"/>
            <a:t>HSJ:n</a:t>
          </a:r>
          <a:r>
            <a:rPr lang="fi-FI" sz="1400" kern="1200" dirty="0"/>
            <a:t> edustaja kertomaan liittoon kuulumisen eduista ja vastaamaan työelämän kysymyksiin</a:t>
          </a:r>
          <a:endParaRPr lang="en-US" sz="1400" kern="1200" dirty="0"/>
        </a:p>
      </dsp:txBody>
      <dsp:txXfrm>
        <a:off x="591168" y="1919751"/>
        <a:ext cx="9924431" cy="511834"/>
      </dsp:txXfrm>
    </dsp:sp>
    <dsp:sp modelId="{A0B5E6A7-25E4-4826-AD0E-DD9754CAC5FE}">
      <dsp:nvSpPr>
        <dsp:cNvPr id="0" name=""/>
        <dsp:cNvSpPr/>
      </dsp:nvSpPr>
      <dsp:spPr>
        <a:xfrm>
          <a:off x="0" y="2559544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3472D-B562-4932-B15C-AC3DE2BAE7D5}">
      <dsp:nvSpPr>
        <dsp:cNvPr id="0" name=""/>
        <dsp:cNvSpPr/>
      </dsp:nvSpPr>
      <dsp:spPr>
        <a:xfrm>
          <a:off x="154829" y="2674707"/>
          <a:ext cx="281509" cy="28150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090E4E-A775-431B-9FFB-52E6180FE9E4}">
      <dsp:nvSpPr>
        <dsp:cNvPr id="0" name=""/>
        <dsp:cNvSpPr/>
      </dsp:nvSpPr>
      <dsp:spPr>
        <a:xfrm>
          <a:off x="591168" y="2559544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Helppo hakumenettely toimistokäsittelynä: vapaamuotoinen hakemus tilaisuuden päivämäärän, suunnitelman ja kustannusarvion </a:t>
          </a:r>
          <a:r>
            <a:rPr lang="fi-FI" sz="1400" kern="1200" dirty="0">
              <a:latin typeface="+mn-lt"/>
            </a:rPr>
            <a:t>kera</a:t>
          </a:r>
          <a:endParaRPr lang="en-US" sz="1400" kern="1200" dirty="0">
            <a:latin typeface="+mn-lt"/>
          </a:endParaRPr>
        </a:p>
      </dsp:txBody>
      <dsp:txXfrm>
        <a:off x="591168" y="2559544"/>
        <a:ext cx="9924431" cy="511834"/>
      </dsp:txXfrm>
    </dsp:sp>
    <dsp:sp modelId="{4DE59E50-0505-496F-944A-4B17297267D9}">
      <dsp:nvSpPr>
        <dsp:cNvPr id="0" name=""/>
        <dsp:cNvSpPr/>
      </dsp:nvSpPr>
      <dsp:spPr>
        <a:xfrm>
          <a:off x="0" y="3199338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CDE335-7A32-4771-A8B7-119664BD2F59}">
      <dsp:nvSpPr>
        <dsp:cNvPr id="0" name=""/>
        <dsp:cNvSpPr/>
      </dsp:nvSpPr>
      <dsp:spPr>
        <a:xfrm>
          <a:off x="154829" y="3314501"/>
          <a:ext cx="281509" cy="281509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A74DF96-41D3-4886-A2AF-ECF8E257AC74}">
      <dsp:nvSpPr>
        <dsp:cNvPr id="0" name=""/>
        <dsp:cNvSpPr/>
      </dsp:nvSpPr>
      <dsp:spPr>
        <a:xfrm>
          <a:off x="591168" y="3199338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>
              <a:latin typeface="+mn-lt"/>
            </a:rPr>
            <a:t>Tuki enintään 200 euroa maksetaan todellisia kuluja ja kuitteja vastaan</a:t>
          </a:r>
        </a:p>
      </dsp:txBody>
      <dsp:txXfrm>
        <a:off x="591168" y="3199338"/>
        <a:ext cx="9924431" cy="511834"/>
      </dsp:txXfrm>
    </dsp:sp>
    <dsp:sp modelId="{1DC657E6-8C42-439C-90D0-4FB5C5BC732C}">
      <dsp:nvSpPr>
        <dsp:cNvPr id="0" name=""/>
        <dsp:cNvSpPr/>
      </dsp:nvSpPr>
      <dsp:spPr>
        <a:xfrm>
          <a:off x="0" y="3839131"/>
          <a:ext cx="10515600" cy="5118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84814-2234-4C7A-971B-0CF7F83C45BD}">
      <dsp:nvSpPr>
        <dsp:cNvPr id="0" name=""/>
        <dsp:cNvSpPr/>
      </dsp:nvSpPr>
      <dsp:spPr>
        <a:xfrm>
          <a:off x="154829" y="3954294"/>
          <a:ext cx="281509" cy="281509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26E0E2-13C5-452A-8453-963231D479FD}">
      <dsp:nvSpPr>
        <dsp:cNvPr id="0" name=""/>
        <dsp:cNvSpPr/>
      </dsp:nvSpPr>
      <dsp:spPr>
        <a:xfrm>
          <a:off x="591168" y="3839131"/>
          <a:ext cx="9924431" cy="511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9" tIns="54169" rIns="54169" bIns="5416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Tuen voi käyttää myös muunlaiseen osaston jäsenhankintaan, kunhan se on todistettavissa suunnitelmassa ja kuitein</a:t>
          </a:r>
          <a:endParaRPr lang="en-US" sz="1400" kern="1200" dirty="0"/>
        </a:p>
      </dsp:txBody>
      <dsp:txXfrm>
        <a:off x="591168" y="3839131"/>
        <a:ext cx="9924431" cy="511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D1F2EE-12F3-4B64-ACB8-D26F3E8AC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DAEF80-18D0-4D55-83E1-F2E1341A82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260EDA-4EC1-4CCB-A622-A58D98851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DF4DEF-AF45-4607-B801-6B1F97B9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46945F-F836-43BE-B1ED-E51FC6C6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04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D7124B-C5A3-4A46-B4C3-91DE2CA1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82E4DAB-196A-40B0-8C06-B23106E13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AD5DEA-1C0F-4802-B667-9C0E1E0AA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D284B6-751D-4449-9064-3FC1DE11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D97ED1-88B1-4B27-9151-C0028356A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73A4BBA-9FA9-430C-B7F9-50B6D9257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8F8E980-7FDE-4D83-A49C-0199B1C46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2317DC-2A08-4720-ADB7-D90D3D0D5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D36CFA-AEE1-484F-A7E9-2879E9863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A45304-01B9-46C4-8EBD-D67FB089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391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8B04EC-CB15-4F11-A3C5-095C8246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337BC8-85D3-47EE-9F41-BAF9D15F6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28A1B0-E9CB-4718-A881-AB878FF0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B7B4B0-9EE3-4840-8488-3DDE9EEF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54AB61-D935-402E-B5D3-DD95FBBA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11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53DD90-1764-4D92-88B3-2F0CE1320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66D7FA-A313-4CD9-9D07-F1D37AAD1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B253DE-B2BC-4083-81D2-8C18785D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29B0C3-B0D8-4D10-92A4-28A77D255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0C8070-086D-431B-A069-3305E917B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62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D6FC11-60F5-4F88-B11D-C65FB6903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F692DA-E216-4D93-BE21-01E63910F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C37EDD-1B1D-4C89-8CF9-A8BC25049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A51803C-05C6-4995-9D61-3B82A324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BB6EDE-2FD1-4971-95F5-6DE3510F2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41C4B6-433A-4C55-AE3F-C4E970BC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98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974488-F0E8-4111-9629-F25806493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B03BE2-24C1-4430-A910-6D087645E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9289A56-9743-4C46-BC4C-436B1C064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AE36026-7D17-4D13-92ED-945BEFB31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83CB55E-1946-4BB2-AA53-7B98EC4FD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80580BC-EBBB-4D9F-A888-A71C73F86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538AF83-3E71-4CE7-9C65-5793E424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1393EF0-60CD-43E0-86A0-53D3C708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25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54C7B-E441-40C0-BC39-28715642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79A0094-E72D-4A7E-9637-B14F14DB3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807E1A-FF88-4396-8E5E-490C0C744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18DF453-E428-474E-856E-5C62D8C6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28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4863E4B-2E8D-41F1-A336-725C4685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DE056C-D4E6-4773-B189-FCBA99E1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05F2A2-DCAE-4BBC-8C10-9DF5A0FEE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72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78E412-95D2-4175-BE1C-D95364DB2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0BDC03-00DE-472B-8147-2C111D696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A000FEE-FB2B-4D65-8711-A7859AF05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A9C3C6-5F49-4AFF-888F-89A53016D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E9F6C2-9027-4967-B779-B84B0483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3CC0F0-A276-458A-B4D6-4380DD9DA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26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1F8709-F3EC-48FA-8B6E-00C6443B9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2934414-42C2-485D-860A-EB826DBBD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35BCEDC-B028-40FA-A044-E7F3B48CF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172C4A-9E52-4277-A3F0-4FB7CFA1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C63B24-1431-4C5D-A047-BFD09003C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49B220-ACA4-4950-B3B7-FDA4D7C92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68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BA9C458-FC2F-4EAA-AB99-5842D2C7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0F6D17-1975-4E37-8C37-C28BCBE82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253EB5-BC4C-45B2-9312-EE47CCFCD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226BA-61EF-4A48-AB4F-0728ADB9D9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F2CA63-C553-4A77-A423-794FB37C0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60CD76-6916-4995-884B-DF66434A2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268D6-1E6F-4E3A-9135-78354FED65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56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j.fi/hsj/toimitusosastot/#ylimaarainen-tuki" TargetMode="External"/><Relationship Id="rId2" Type="http://schemas.openxmlformats.org/officeDocument/2006/relationships/hyperlink" Target="https://www.hsj.fi/hsj/wp-content/uploads/2022/12/lomake-toimitusosaston-talousselvitys-1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j.fi/hsj/wp-content/uploads/2024/03/ryhdy-luottamustehtavaan-210324.pdf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Triangle 3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6773801-5BD7-157D-4522-4FF2796EB3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042531"/>
            <a:ext cx="5925989" cy="3843975"/>
          </a:xfrm>
        </p:spPr>
        <p:txBody>
          <a:bodyPr anchor="b">
            <a:normAutofit fontScale="90000"/>
          </a:bodyPr>
          <a:lstStyle/>
          <a:p>
            <a:pPr algn="r"/>
            <a:r>
              <a:rPr lang="fi-FI" sz="3600" dirty="0" err="1">
                <a:latin typeface="Rockwell Nova" panose="02060503020205020403" pitchFamily="18" charset="0"/>
              </a:rPr>
              <a:t>HSJ:n</a:t>
            </a:r>
            <a:r>
              <a:rPr lang="fi-FI" sz="3600" dirty="0">
                <a:latin typeface="Rockwell Nova" panose="02060503020205020403" pitchFamily="18" charset="0"/>
              </a:rPr>
              <a:t> toimitusosastojen iltapäivä</a:t>
            </a:r>
            <a:br>
              <a:rPr lang="fi-FI" sz="3600" dirty="0">
                <a:latin typeface="Rockwell Nova" panose="02060503020205020403" pitchFamily="18" charset="0"/>
              </a:rPr>
            </a:br>
            <a:br>
              <a:rPr lang="fi-FI" sz="3600" dirty="0">
                <a:latin typeface="Rockwell Nova" panose="02060503020205020403" pitchFamily="18" charset="0"/>
              </a:rPr>
            </a:br>
            <a:r>
              <a:rPr lang="fi-FI" sz="3600" dirty="0" err="1">
                <a:latin typeface="Rockwell Nova" panose="02060503020205020403" pitchFamily="18" charset="0"/>
              </a:rPr>
              <a:t>Bastion</a:t>
            </a:r>
            <a:r>
              <a:rPr lang="fi-FI" sz="3600" dirty="0">
                <a:latin typeface="Rockwell Nova" panose="02060503020205020403" pitchFamily="18" charset="0"/>
              </a:rPr>
              <a:t> Bistro, Suomenlinna</a:t>
            </a:r>
            <a:br>
              <a:rPr lang="fi-FI" sz="3600" dirty="0">
                <a:latin typeface="Rockwell Nova" panose="02060503020205020403" pitchFamily="18" charset="0"/>
              </a:rPr>
            </a:br>
            <a:r>
              <a:rPr lang="fi-FI" sz="3600" dirty="0">
                <a:latin typeface="Rockwell Nova" panose="02060503020205020403" pitchFamily="18" charset="0"/>
              </a:rPr>
              <a:t>14.5.2024</a:t>
            </a:r>
            <a:br>
              <a:rPr lang="fi-FI" sz="3600" dirty="0">
                <a:latin typeface="Rockwell Nova" panose="02060503020205020403" pitchFamily="18" charset="0"/>
              </a:rPr>
            </a:br>
            <a:br>
              <a:rPr lang="fi-FI" sz="3600" dirty="0">
                <a:latin typeface="Rockwell Nova" panose="02060503020205020403" pitchFamily="18" charset="0"/>
              </a:rPr>
            </a:br>
            <a:endParaRPr lang="fi-FI" sz="3100" dirty="0">
              <a:latin typeface="Rockwell Nova" panose="02060503020205020403" pitchFamily="18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0AE1178-3D4C-2670-3161-B34A1C799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790" y="4526716"/>
            <a:ext cx="5359399" cy="1345242"/>
          </a:xfrm>
        </p:spPr>
        <p:txBody>
          <a:bodyPr anchor="t">
            <a:normAutofit/>
          </a:bodyPr>
          <a:lstStyle/>
          <a:p>
            <a:pPr algn="r"/>
            <a:r>
              <a:rPr lang="fi-FI" sz="3200" dirty="0">
                <a:latin typeface="Rockwell Nova" panose="02060503020205020403" pitchFamily="18" charset="0"/>
              </a:rPr>
              <a:t>Tervetuloa!</a:t>
            </a:r>
            <a:endParaRPr lang="fi-FI" sz="32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7443968-D754-6D57-B387-0EBF72F7A2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" r="-2" b="-2"/>
          <a:stretch/>
        </p:blipFill>
        <p:spPr>
          <a:xfrm>
            <a:off x="7559820" y="2209474"/>
            <a:ext cx="2568055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12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3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ight Triangle 75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7F5B267-76BA-4987-BB5D-ED84D8612C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356" y="1188637"/>
            <a:ext cx="9984615" cy="15972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latin typeface="Rockwell Nova" panose="02060503020205020403" pitchFamily="18" charset="0"/>
              </a:rPr>
              <a:t>Helsingin </a:t>
            </a:r>
            <a:r>
              <a:rPr lang="en-US" sz="4400" kern="1200" dirty="0" err="1">
                <a:solidFill>
                  <a:schemeClr val="tx1"/>
                </a:solidFill>
                <a:latin typeface="Rockwell Nova" panose="02060503020205020403" pitchFamily="18" charset="0"/>
              </a:rPr>
              <a:t>Seudun</a:t>
            </a:r>
            <a:r>
              <a:rPr lang="en-US" sz="4400" kern="1200" dirty="0">
                <a:solidFill>
                  <a:schemeClr val="tx1"/>
                </a:solidFill>
                <a:latin typeface="Rockwell Nova" panose="02060503020205020403" pitchFamily="18" charset="0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Rockwell Nova" panose="02060503020205020403" pitchFamily="18" charset="0"/>
              </a:rPr>
              <a:t>Journalistit</a:t>
            </a:r>
            <a:endParaRPr lang="en-US" sz="4400" kern="1200" dirty="0">
              <a:solidFill>
                <a:schemeClr val="tx1"/>
              </a:solidFill>
              <a:latin typeface="Rockwell Nova" panose="02060503020205020403" pitchFamily="18" charset="0"/>
            </a:endParaRP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6D4DC0-585D-4C1A-AB67-72DCEC1826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" r="-2" b="-2"/>
          <a:stretch/>
        </p:blipFill>
        <p:spPr>
          <a:xfrm>
            <a:off x="1401516" y="2563634"/>
            <a:ext cx="2814380" cy="272819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93C145D4-71DB-9DF4-B492-962C2B272B37}"/>
              </a:ext>
            </a:extLst>
          </p:cNvPr>
          <p:cNvSpPr txBox="1"/>
          <p:nvPr/>
        </p:nvSpPr>
        <p:spPr>
          <a:xfrm>
            <a:off x="5255260" y="2998278"/>
            <a:ext cx="4238257" cy="27281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 err="1"/>
              <a:t>Yli</a:t>
            </a:r>
            <a:r>
              <a:rPr lang="en-US" sz="2400" dirty="0"/>
              <a:t> 4000 </a:t>
            </a:r>
            <a:r>
              <a:rPr lang="en-US" sz="2400" dirty="0" err="1"/>
              <a:t>pääkaupunkiseudulla</a:t>
            </a:r>
            <a:r>
              <a:rPr lang="en-US" sz="2400" dirty="0"/>
              <a:t> </a:t>
            </a:r>
            <a:r>
              <a:rPr lang="en-US" sz="2400" dirty="0" err="1"/>
              <a:t>asuvan</a:t>
            </a:r>
            <a:r>
              <a:rPr lang="en-US" sz="2400" dirty="0"/>
              <a:t> </a:t>
            </a:r>
            <a:r>
              <a:rPr lang="en-US" sz="2400" dirty="0" err="1"/>
              <a:t>sanoma</a:t>
            </a:r>
            <a:r>
              <a:rPr lang="en-US" sz="2400" dirty="0"/>
              <a:t>- ja </a:t>
            </a:r>
            <a:r>
              <a:rPr lang="en-US" sz="2400" dirty="0" err="1"/>
              <a:t>aikakauslehtijournalistin</a:t>
            </a:r>
            <a:r>
              <a:rPr lang="en-US" sz="2400" dirty="0"/>
              <a:t>, </a:t>
            </a:r>
            <a:r>
              <a:rPr lang="en-US" sz="2400" dirty="0" err="1"/>
              <a:t>kustannustoimittajan</a:t>
            </a:r>
            <a:r>
              <a:rPr lang="en-US" sz="2400" dirty="0"/>
              <a:t>, </a:t>
            </a:r>
            <a:r>
              <a:rPr lang="en-US" sz="2400" dirty="0" err="1"/>
              <a:t>viestijän</a:t>
            </a:r>
            <a:r>
              <a:rPr lang="en-US" sz="2400" dirty="0"/>
              <a:t> ja </a:t>
            </a:r>
            <a:r>
              <a:rPr lang="en-US" sz="2400" dirty="0" err="1"/>
              <a:t>visualistin</a:t>
            </a:r>
            <a:r>
              <a:rPr lang="en-US" sz="2400" dirty="0"/>
              <a:t> </a:t>
            </a:r>
            <a:r>
              <a:rPr lang="en-US" sz="2400" dirty="0" err="1"/>
              <a:t>ammattijärjestö</a:t>
            </a:r>
            <a:endParaRPr lang="en-US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D6B512B-50EB-4611-84D0-84D99B4C4424}"/>
              </a:ext>
            </a:extLst>
          </p:cNvPr>
          <p:cNvSpPr txBox="1"/>
          <p:nvPr/>
        </p:nvSpPr>
        <p:spPr>
          <a:xfrm>
            <a:off x="590719" y="2330505"/>
            <a:ext cx="4559425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038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9AF4646-62FC-4BF8-8B74-C2E86F522B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368826" y="0"/>
            <a:ext cx="7454347" cy="6857999"/>
          </a:xfrm>
          <a:prstGeom prst="rect">
            <a:avLst/>
          </a:prstGeom>
          <a:ln>
            <a:noFill/>
          </a:ln>
        </p:spPr>
      </p:pic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D04294-AEB7-4265-9E47-3E2FC96CE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pPr algn="ctr"/>
            <a:r>
              <a:rPr lang="fi-FI" sz="3200" dirty="0" err="1">
                <a:latin typeface="Rockwell Nova" panose="02060803020205020403" pitchFamily="18" charset="0"/>
              </a:rPr>
              <a:t>HSJ:n</a:t>
            </a:r>
            <a:r>
              <a:rPr lang="fi-FI" sz="3200" dirty="0">
                <a:latin typeface="Rockwell Nova" panose="02060803020205020403" pitchFamily="18" charset="0"/>
              </a:rPr>
              <a:t> toimitusosastot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89B0F9-34CA-40F4-9EA9-F97DFEAB4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739833"/>
            <a:ext cx="5542387" cy="5763208"/>
          </a:xfrm>
        </p:spPr>
        <p:txBody>
          <a:bodyPr anchor="t">
            <a:noAutofit/>
          </a:bodyPr>
          <a:lstStyle/>
          <a:p>
            <a:r>
              <a:rPr lang="fi-FI" sz="1700" dirty="0"/>
              <a:t>Toimitusosaston perustamista suositellaan, kun työpaikassa on 10 Journalistiliittoon kuuluvaa jäsentä. </a:t>
            </a:r>
          </a:p>
          <a:p>
            <a:r>
              <a:rPr lang="fi-FI" sz="1700" dirty="0" err="1"/>
              <a:t>HSJ:n</a:t>
            </a:r>
            <a:r>
              <a:rPr lang="fi-FI" sz="1700" dirty="0"/>
              <a:t> 32 toimitusosastosta enemmistö on työnantaja- tai konsernikohtaisia osastoja. Lisäksi kaksi nk. alueosastoa. Kaksi osastoista rekisteröityjä yhdistyksiä, joita velvoittaa yhdistyslaki. Muutoin vastuun taloudesta kantaa HSJ. </a:t>
            </a:r>
          </a:p>
          <a:p>
            <a:r>
              <a:rPr lang="fi-FI" sz="1700" dirty="0"/>
              <a:t>Eläkeläiset ja opiskelijat eivät kuulu osastoihin.</a:t>
            </a:r>
          </a:p>
          <a:p>
            <a:r>
              <a:rPr lang="fi-FI" sz="1700" dirty="0"/>
              <a:t>Osastot toimivat paikallisen edunvalvonnan ytimessä ja tukevat luottamushenkilöitä, voivat vaikuttaa työolosuhteisiin ja -ehtoihin.</a:t>
            </a:r>
          </a:p>
          <a:p>
            <a:r>
              <a:rPr lang="fi-FI" sz="1700" dirty="0"/>
              <a:t>Osastot toimivat jäsentensä yhdyssiteenä, välittävät tietoa, järjestävät koulutusta ja virkistystä. Osastot päättävät omasta toiminnastaan itse.</a:t>
            </a:r>
          </a:p>
          <a:p>
            <a:r>
              <a:rPr lang="fi-FI" sz="1700" dirty="0"/>
              <a:t>Osastoilta pyydetään ehdotuksia valtuutetuista Journalistiliiton valtuustoon neljän vuoden välein. </a:t>
            </a:r>
            <a:r>
              <a:rPr lang="fi-FI" sz="1700" dirty="0" err="1"/>
              <a:t>HSJ:lla</a:t>
            </a:r>
            <a:r>
              <a:rPr lang="fi-FI" sz="1700" dirty="0"/>
              <a:t> 21 valtuustopaikkaa + vara- ja yleisvaraedustajat. Ehdokkaat päättää yhdistyksen ylimääräinen kokous.</a:t>
            </a:r>
          </a:p>
          <a:p>
            <a:r>
              <a:rPr lang="fi-FI" sz="1700" dirty="0"/>
              <a:t>Toimitusosastot ovat edustettuina myös </a:t>
            </a:r>
            <a:r>
              <a:rPr lang="fi-FI" sz="1700" dirty="0" err="1"/>
              <a:t>HSJ:n</a:t>
            </a:r>
            <a:r>
              <a:rPr lang="fi-FI" sz="1700" dirty="0"/>
              <a:t> hallituksessa. Hallituksessa on tapana kysellä myös toimitusosastojen kuulumisia.</a:t>
            </a:r>
          </a:p>
        </p:txBody>
      </p:sp>
    </p:spTree>
    <p:extLst>
      <p:ext uri="{BB962C8B-B14F-4D97-AF65-F5344CB8AC3E}">
        <p14:creationId xmlns:p14="http://schemas.microsoft.com/office/powerpoint/2010/main" val="123499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0A8811-30F9-4253-88FA-4AF5FC93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51751"/>
            <a:ext cx="11210925" cy="73655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000" kern="1200" dirty="0" err="1">
                <a:solidFill>
                  <a:schemeClr val="bg1"/>
                </a:solidFill>
                <a:latin typeface="Rockwell" panose="02060603020205020403" pitchFamily="18" charset="0"/>
              </a:rPr>
              <a:t>HSJ:n</a:t>
            </a:r>
            <a:r>
              <a:rPr lang="en-US" sz="3000" kern="1200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US" sz="3000" kern="1200" dirty="0" err="1">
                <a:solidFill>
                  <a:schemeClr val="bg1"/>
                </a:solidFill>
                <a:latin typeface="Rockwell" panose="02060603020205020403" pitchFamily="18" charset="0"/>
              </a:rPr>
              <a:t>toimitusosastot</a:t>
            </a:r>
            <a:br>
              <a:rPr lang="en-US" sz="28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2400" dirty="0" err="1">
                <a:solidFill>
                  <a:schemeClr val="bg1"/>
                </a:solidFill>
                <a:latin typeface="Rockwell" panose="02060603020205020403" pitchFamily="18" charset="0"/>
              </a:rPr>
              <a:t>jäsentilanne</a:t>
            </a:r>
            <a:r>
              <a:rPr lang="en-US" sz="2400" dirty="0">
                <a:solidFill>
                  <a:schemeClr val="bg1"/>
                </a:solidFill>
                <a:latin typeface="Rockwell" panose="02060603020205020403" pitchFamily="18" charset="0"/>
              </a:rPr>
              <a:t> </a:t>
            </a:r>
            <a:r>
              <a:rPr lang="en-US" sz="2400" kern="1200" dirty="0">
                <a:solidFill>
                  <a:schemeClr val="bg1"/>
                </a:solidFill>
                <a:latin typeface="Rockwell" panose="02060603020205020403" pitchFamily="18" charset="0"/>
              </a:rPr>
              <a:t>31.12.2023</a:t>
            </a:r>
          </a:p>
        </p:txBody>
      </p:sp>
      <p:sp>
        <p:nvSpPr>
          <p:cNvPr id="15" name="Sisällön paikkamerkki 14">
            <a:extLst>
              <a:ext uri="{FF2B5EF4-FFF2-40B4-BE49-F238E27FC236}">
                <a16:creationId xmlns:a16="http://schemas.microsoft.com/office/drawing/2014/main" id="{1472245E-D15E-4AC5-98F3-25CD38BE6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5074921" cy="4662250"/>
          </a:xfrm>
        </p:spPr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A-lehtien toimitusosasto		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65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Alma Talentin toimitusosasto	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94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Ay-lehtien toimitusosasto                      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79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 err="1">
                <a:solidFill>
                  <a:srgbClr val="000000"/>
                </a:solidFill>
                <a:effectLst/>
              </a:rPr>
              <a:t>FJF:s</a:t>
            </a: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1700" b="0" i="0" u="none" strike="noStrike" dirty="0" err="1">
                <a:solidFill>
                  <a:srgbClr val="000000"/>
                </a:solidFill>
                <a:effectLst/>
              </a:rPr>
              <a:t>fackavdelning</a:t>
            </a: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1700" b="0" i="0" u="none" strike="noStrike" dirty="0" err="1">
                <a:solidFill>
                  <a:srgbClr val="000000"/>
                </a:solidFill>
                <a:effectLst/>
              </a:rPr>
              <a:t>vid</a:t>
            </a: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1700" b="0" i="0" u="none" strike="noStrike" dirty="0" err="1">
                <a:solidFill>
                  <a:srgbClr val="000000"/>
                </a:solidFill>
                <a:effectLst/>
              </a:rPr>
              <a:t>Hbl</a:t>
            </a: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                    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44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Fokus Median toimitusosasto                           	</a:t>
            </a:r>
            <a:r>
              <a:rPr lang="fi-FI" sz="1700" b="0" i="0" u="none" strike="noStrike" dirty="0">
                <a:effectLst/>
              </a:rPr>
              <a:t>18</a:t>
            </a:r>
            <a:endParaRPr lang="fi-FI" sz="17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Helsingin Uutisten, Länsiväylän ja</a:t>
            </a:r>
            <a:endParaRPr lang="fi-FI" sz="170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    Vantaan Sanomien toimitusosasto        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14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effectLst/>
              </a:rPr>
              <a:t>Iltalehden toimitusosasto                                   </a:t>
            </a:r>
            <a:r>
              <a:rPr lang="fi-FI" sz="1700" b="0" i="0" u="none" strike="noStrike" dirty="0">
                <a:solidFill>
                  <a:srgbClr val="00B050"/>
                </a:solidFill>
                <a:effectLst/>
              </a:rPr>
              <a:t>	94</a:t>
            </a:r>
            <a:endParaRPr lang="fi-FI" sz="1700" dirty="0">
              <a:solidFill>
                <a:srgbClr val="00B05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Kansan Uutisten toimitusosasto                         	</a:t>
            </a:r>
            <a:r>
              <a:rPr lang="fi-FI" sz="1700" b="0" i="0" u="none" strike="noStrike" dirty="0">
                <a:solidFill>
                  <a:srgbClr val="00B050"/>
                </a:solidFill>
                <a:effectLst/>
              </a:rPr>
              <a:t>8</a:t>
            </a:r>
            <a:endParaRPr lang="fi-FI" sz="1700" dirty="0">
              <a:solidFill>
                <a:srgbClr val="00B050"/>
              </a:solidFill>
              <a:effectLst/>
            </a:endParaRPr>
          </a:p>
          <a:p>
            <a:pPr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Kolmiokirja Oy:n toimitusosasto             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5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Kotimaan toimitusosasto                                     	</a:t>
            </a:r>
            <a:r>
              <a:rPr lang="fi-FI" sz="1700" dirty="0">
                <a:solidFill>
                  <a:srgbClr val="C00000"/>
                </a:solidFill>
              </a:rPr>
              <a:t>7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Kustannustoimittajien alueosasto                            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168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Loviisan Sanomien toimitusosasto         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2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dirty="0">
                <a:solidFill>
                  <a:srgbClr val="000000"/>
                </a:solidFill>
              </a:rPr>
              <a:t>Nykypäivän ja Verkkouutisten toimitusosasto 	</a:t>
            </a:r>
            <a:r>
              <a:rPr lang="fi-FI" sz="1700" dirty="0"/>
              <a:t>3</a:t>
            </a:r>
            <a:endParaRPr lang="fi-FI" sz="17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Osasto </a:t>
            </a:r>
            <a:r>
              <a:rPr lang="fi-FI" sz="1700" b="0" i="0" u="none" strike="noStrike" dirty="0" err="1">
                <a:solidFill>
                  <a:srgbClr val="000000"/>
                </a:solidFill>
                <a:effectLst/>
              </a:rPr>
              <a:t>Aller</a:t>
            </a: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                                              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27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 err="1">
                <a:solidFill>
                  <a:srgbClr val="000000"/>
                </a:solidFill>
                <a:effectLst/>
              </a:rPr>
              <a:t>Otavamedian</a:t>
            </a: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 toimitusosasto                            	</a:t>
            </a:r>
            <a:r>
              <a:rPr lang="fi-FI" sz="1700" dirty="0">
                <a:solidFill>
                  <a:srgbClr val="C00000"/>
                </a:solidFill>
              </a:rPr>
              <a:t>98</a:t>
            </a:r>
            <a:endParaRPr lang="fi-FI" sz="1700" dirty="0">
              <a:solidFill>
                <a:srgbClr val="C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Otavan toimitusosasto                                        	</a:t>
            </a:r>
            <a:r>
              <a:rPr lang="fi-FI" sz="1700" b="0" i="0" u="none" strike="noStrike" dirty="0">
                <a:solidFill>
                  <a:srgbClr val="C00000"/>
                </a:solidFill>
                <a:effectLst/>
              </a:rPr>
              <a:t>81</a:t>
            </a:r>
          </a:p>
          <a:p>
            <a:pPr>
              <a:spcBef>
                <a:spcPts val="0"/>
              </a:spcBef>
            </a:pPr>
            <a:r>
              <a:rPr lang="fi-FI" sz="1700" b="0" i="0" u="none" strike="noStrike" dirty="0">
                <a:solidFill>
                  <a:srgbClr val="000000"/>
                </a:solidFill>
                <a:effectLst/>
              </a:rPr>
              <a:t>Paasipuiston toimitusosasto (Demokraatti)       	11</a:t>
            </a:r>
            <a:endParaRPr lang="fi-FI" sz="17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fi-FI" sz="1700" dirty="0">
              <a:effectLst/>
            </a:endParaRPr>
          </a:p>
          <a:p>
            <a:endParaRPr lang="fi-FI" dirty="0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F4F7215-8EFC-43D0-9C61-FE3DB2F8625A}"/>
              </a:ext>
            </a:extLst>
          </p:cNvPr>
          <p:cNvSpPr txBox="1"/>
          <p:nvPr/>
        </p:nvSpPr>
        <p:spPr>
          <a:xfrm>
            <a:off x="6185548" y="1771480"/>
            <a:ext cx="530352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 err="1">
                <a:solidFill>
                  <a:srgbClr val="000000"/>
                </a:solidFill>
                <a:effectLst/>
              </a:rPr>
              <a:t>Redaktionsklubben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1600" b="0" i="0" u="none" strike="noStrike" dirty="0" err="1">
                <a:solidFill>
                  <a:srgbClr val="000000"/>
                </a:solidFill>
                <a:effectLst/>
              </a:rPr>
              <a:t>vid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1600" b="0" i="0" u="none" strike="noStrike" dirty="0" err="1">
                <a:solidFill>
                  <a:srgbClr val="000000"/>
                </a:solidFill>
                <a:effectLst/>
              </a:rPr>
              <a:t>tidningen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i-FI" sz="1600" b="0" i="0" u="none" strike="noStrike" dirty="0" err="1">
                <a:solidFill>
                  <a:srgbClr val="000000"/>
                </a:solidFill>
                <a:effectLst/>
              </a:rPr>
              <a:t>Östnyland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    	</a:t>
            </a:r>
            <a:r>
              <a:rPr lang="fi-FI" sz="1600" b="0" i="0" u="none" strike="noStrike" dirty="0">
                <a:solidFill>
                  <a:srgbClr val="C00000"/>
                </a:solidFill>
                <a:effectLst/>
              </a:rPr>
              <a:t> 6</a:t>
            </a:r>
            <a:endParaRPr lang="fi-FI" sz="1600" dirty="0">
              <a:solidFill>
                <a:srgbClr val="C0000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Sanoma </a:t>
            </a:r>
            <a:r>
              <a:rPr lang="fi-FI" sz="1600" b="0" i="0" u="none" strike="noStrike" dirty="0" err="1">
                <a:solidFill>
                  <a:srgbClr val="000000"/>
                </a:solidFill>
                <a:effectLst/>
              </a:rPr>
              <a:t>Lifestylen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toimitusosasto          		</a:t>
            </a:r>
            <a:r>
              <a:rPr lang="fi-FI" sz="1600" b="0" i="0" u="none" strike="noStrike" dirty="0">
                <a:solidFill>
                  <a:srgbClr val="C00000"/>
                </a:solidFill>
                <a:effectLst/>
              </a:rPr>
              <a:t>50</a:t>
            </a:r>
            <a:endParaRPr lang="fi-FI" sz="1600" dirty="0">
              <a:solidFill>
                <a:srgbClr val="C0000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Sanoma </a:t>
            </a:r>
            <a:r>
              <a:rPr lang="fi-FI" sz="1600" b="0" i="0" u="none" strike="noStrike" dirty="0" err="1">
                <a:solidFill>
                  <a:srgbClr val="000000"/>
                </a:solidFill>
                <a:effectLst/>
              </a:rPr>
              <a:t>Pro:n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toimitusosasto               	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42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effectLst/>
              </a:rPr>
              <a:t>Sanomain toimitusosasto               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		</a:t>
            </a:r>
            <a:r>
              <a:rPr lang="fi-FI" sz="1600" b="0" i="0" u="none" strike="noStrike" dirty="0">
                <a:solidFill>
                  <a:srgbClr val="C00000"/>
                </a:solidFill>
                <a:effectLst/>
              </a:rPr>
              <a:t>387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0000"/>
                </a:solidFill>
              </a:rPr>
              <a:t>Sisällöntekijät ry		</a:t>
            </a:r>
            <a:r>
              <a:rPr lang="fi-FI" sz="1600" b="0" i="0" u="none" strike="noStrike" dirty="0">
                <a:solidFill>
                  <a:srgbClr val="C00000"/>
                </a:solidFill>
                <a:effectLst/>
              </a:rPr>
              <a:t>                                        933</a:t>
            </a:r>
            <a:endParaRPr lang="fi-FI" sz="1600" dirty="0">
              <a:solidFill>
                <a:srgbClr val="C0000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effectLst/>
              </a:rPr>
              <a:t>STT:n Ammattiosasto                    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		</a:t>
            </a:r>
            <a:r>
              <a:rPr lang="fi-FI" sz="1600" dirty="0">
                <a:solidFill>
                  <a:srgbClr val="00B050"/>
                </a:solidFill>
              </a:rPr>
              <a:t>87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Suomen luonnonsuojeluliiton toimitusosasto     	</a:t>
            </a:r>
            <a:r>
              <a:rPr lang="fi-FI" sz="1600" b="0" i="0" u="none" strike="noStrike" dirty="0">
                <a:solidFill>
                  <a:srgbClr val="C00000"/>
                </a:solidFill>
                <a:effectLst/>
              </a:rPr>
              <a:t>11</a:t>
            </a:r>
            <a:endParaRPr lang="fi-FI" sz="1600" dirty="0">
              <a:solidFill>
                <a:srgbClr val="C0000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Suomen </a:t>
            </a:r>
            <a:r>
              <a:rPr lang="fi-FI" sz="1600" dirty="0"/>
              <a:t>Lääkärilehden</a:t>
            </a: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 toimitusosasto          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7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Suomenmaan Helsingin toimitusosasto          	</a:t>
            </a:r>
            <a:r>
              <a:rPr lang="fi-FI" sz="1600" b="0" i="0" u="none" strike="noStrike" dirty="0">
                <a:effectLst/>
              </a:rPr>
              <a:t>3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00000"/>
                </a:solidFill>
              </a:rPr>
              <a:t>Tiedonantajan toimitusosasto			</a:t>
            </a:r>
            <a:r>
              <a:rPr lang="fi-FI" sz="1600" dirty="0"/>
              <a:t>2</a:t>
            </a:r>
            <a:endParaRPr lang="fi-FI" sz="1600" dirty="0"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effectLst/>
              </a:rPr>
              <a:t>Toimitusosasto Werner &amp; Jarl              	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63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effectLst/>
              </a:rPr>
              <a:t>Viestimedian toimitusosasto 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			</a:t>
            </a:r>
            <a:r>
              <a:rPr lang="fi-FI" sz="1600" b="0" i="0" u="none" strike="noStrike" dirty="0">
                <a:solidFill>
                  <a:srgbClr val="C00000"/>
                </a:solidFill>
                <a:effectLst/>
              </a:rPr>
              <a:t>40</a:t>
            </a:r>
            <a:endParaRPr lang="fi-FI" sz="1600" dirty="0">
              <a:solidFill>
                <a:srgbClr val="C0000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effectLst/>
              </a:rPr>
              <a:t>Västra </a:t>
            </a:r>
            <a:r>
              <a:rPr lang="fi-FI" sz="1600" b="0" i="0" u="none" strike="noStrike" dirty="0" err="1">
                <a:effectLst/>
              </a:rPr>
              <a:t>Nylands</a:t>
            </a:r>
            <a:r>
              <a:rPr lang="fi-FI" sz="1600" b="0" i="0" u="none" strike="noStrike" dirty="0">
                <a:effectLst/>
              </a:rPr>
              <a:t> </a:t>
            </a:r>
            <a:r>
              <a:rPr lang="fi-FI" sz="1600" b="0" i="0" u="none" strike="noStrike" dirty="0" err="1">
                <a:effectLst/>
              </a:rPr>
              <a:t>redaktionsklubb</a:t>
            </a:r>
            <a:r>
              <a:rPr lang="fi-FI" sz="1600" b="0" i="0" u="none" strike="noStrike" dirty="0">
                <a:effectLst/>
              </a:rPr>
              <a:t>           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		</a:t>
            </a:r>
            <a:r>
              <a:rPr lang="fi-FI" sz="1600" b="0" i="0" u="none" strike="noStrike" dirty="0">
                <a:effectLst/>
              </a:rPr>
              <a:t>5</a:t>
            </a:r>
            <a:endParaRPr lang="fi-FI" sz="1600" dirty="0"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Muiden yhdistysten osastoissa               	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23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Muut                          		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70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Eläkkeellä                         		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1243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i="0" u="none" strike="noStrike" dirty="0">
                <a:solidFill>
                  <a:srgbClr val="000000"/>
                </a:solidFill>
                <a:effectLst/>
              </a:rPr>
              <a:t>Opiskelijat                         			</a:t>
            </a:r>
            <a:r>
              <a:rPr lang="fi-FI" sz="1600" b="0" i="0" u="none" strike="noStrike" dirty="0">
                <a:solidFill>
                  <a:srgbClr val="00B050"/>
                </a:solidFill>
                <a:effectLst/>
              </a:rPr>
              <a:t>353</a:t>
            </a:r>
            <a:endParaRPr lang="fi-FI" sz="1600" dirty="0">
              <a:solidFill>
                <a:srgbClr val="00B050"/>
              </a:solidFill>
              <a:effectLst/>
            </a:endParaRPr>
          </a:p>
          <a:p>
            <a:r>
              <a:rPr lang="fi-FI" sz="1600" b="1" i="0" u="none" strike="noStrike" dirty="0">
                <a:solidFill>
                  <a:srgbClr val="000000"/>
                </a:solidFill>
                <a:effectLst/>
              </a:rPr>
              <a:t>yhteensä                        			</a:t>
            </a:r>
            <a:r>
              <a:rPr lang="fi-FI" sz="1600" b="1" i="0" u="none" strike="noStrike" dirty="0">
                <a:solidFill>
                  <a:srgbClr val="C00000"/>
                </a:solidFill>
                <a:effectLst/>
              </a:rPr>
              <a:t>4144</a:t>
            </a:r>
          </a:p>
          <a:p>
            <a:r>
              <a:rPr lang="fi-FI" sz="1600" b="1" i="1" dirty="0"/>
              <a:t>(jäsenmäärä 12.5.2024</a:t>
            </a:r>
            <a:r>
              <a:rPr lang="fi-FI" sz="1600" b="1" i="1" dirty="0">
                <a:solidFill>
                  <a:srgbClr val="C00000"/>
                </a:solidFill>
              </a:rPr>
              <a:t>			4082</a:t>
            </a:r>
            <a:r>
              <a:rPr lang="fi-FI" sz="1600" b="1" i="1" dirty="0"/>
              <a:t>)</a:t>
            </a:r>
            <a:endParaRPr lang="fi-FI" sz="1600" i="1" dirty="0"/>
          </a:p>
        </p:txBody>
      </p:sp>
    </p:spTree>
    <p:extLst>
      <p:ext uri="{BB962C8B-B14F-4D97-AF65-F5344CB8AC3E}">
        <p14:creationId xmlns:p14="http://schemas.microsoft.com/office/powerpoint/2010/main" val="359701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BBE4C1C-41B2-4DD8-905C-4D58937FD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fi-FI" sz="3200" dirty="0">
                <a:solidFill>
                  <a:srgbClr val="FFFFFF"/>
                </a:solidFill>
                <a:latin typeface="Rockwell Nova" panose="02060803020205020403" pitchFamily="18" charset="0"/>
              </a:rPr>
              <a:t>Taloudellinen tuki osastoille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DB2AA6-35E0-47DE-B5A7-3197B4C5A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784518"/>
          </a:xfrm>
        </p:spPr>
        <p:txBody>
          <a:bodyPr anchor="ctr">
            <a:normAutofit fontScale="47500" lnSpcReduction="20000"/>
          </a:bodyPr>
          <a:lstStyle/>
          <a:p>
            <a:endParaRPr lang="fi-FI" dirty="0"/>
          </a:p>
          <a:p>
            <a:endParaRPr lang="fi-FI" sz="3600" dirty="0"/>
          </a:p>
          <a:p>
            <a:r>
              <a:rPr lang="fi-FI" sz="3800" dirty="0"/>
              <a:t>Journalistiliiton osastopalautus: 9 euroa/toimitusosaston jäsen + perusavustus 170 euroa/toimitusosasto. Alle viiden hengen osaston perusavustus: 34 euroa/osaston jäsen. </a:t>
            </a:r>
          </a:p>
          <a:p>
            <a:r>
              <a:rPr lang="fi-FI" sz="3800" dirty="0"/>
              <a:t>Taloudellista tukea saadakseen osastolla on oltava perustoimintaa: puheenjohtaja, taloudenhoitaja, vuosikokous, ja sen on tehtävä edellisen vuoden </a:t>
            </a:r>
            <a:r>
              <a:rPr lang="fi-FI" sz="380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talousselvitys</a:t>
            </a:r>
            <a:r>
              <a:rPr lang="fi-FI" sz="3800" dirty="0">
                <a:solidFill>
                  <a:schemeClr val="accent2"/>
                </a:solidFill>
              </a:rPr>
              <a:t>.</a:t>
            </a:r>
          </a:p>
          <a:p>
            <a:r>
              <a:rPr lang="fi-FI" sz="3800" dirty="0"/>
              <a:t>Talousselvitys palautetaan </a:t>
            </a:r>
            <a:r>
              <a:rPr lang="fi-FI" sz="3800" dirty="0" err="1"/>
              <a:t>HSJ:ssa</a:t>
            </a:r>
            <a:r>
              <a:rPr lang="fi-FI" sz="3800" dirty="0"/>
              <a:t> Jaanalle. Avustukset maksetaan yleensä toukokuussa, kun liitto on tilittänyt osastopalautukset </a:t>
            </a:r>
            <a:r>
              <a:rPr lang="fi-FI" sz="3800" dirty="0" err="1"/>
              <a:t>HSJ:lle</a:t>
            </a:r>
            <a:r>
              <a:rPr lang="fi-FI" sz="3800" dirty="0"/>
              <a:t>.</a:t>
            </a:r>
          </a:p>
          <a:p>
            <a:r>
              <a:rPr lang="fi-FI" sz="3800" dirty="0"/>
              <a:t>HSJ esitti osastopalautuksen perusavustuksen korotusta syysvaltuustossa 2023. Sitä käsitellään kevätvaltuustossa 23.–24.5. 30 % korotuksen myötä perusavustus nousisi 220 euroon/osasto ja alle viiden hengen osaston perusavustus 45 euroon/osaston jäsen.</a:t>
            </a:r>
          </a:p>
          <a:p>
            <a:r>
              <a:rPr lang="fi-FI" sz="3800" dirty="0"/>
              <a:t>Toimitusosasto voi hakea myös </a:t>
            </a:r>
            <a:r>
              <a:rPr lang="fi-FI" sz="3800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harkinnanvaraista tukea</a:t>
            </a:r>
            <a:r>
              <a:rPr lang="fi-FI" sz="3800" dirty="0">
                <a:solidFill>
                  <a:schemeClr val="accent2"/>
                </a:solidFill>
              </a:rPr>
              <a:t> </a:t>
            </a:r>
            <a:r>
              <a:rPr lang="fi-FI" sz="3800" dirty="0"/>
              <a:t>suuremmille hankkeilleen niin </a:t>
            </a:r>
            <a:r>
              <a:rPr lang="fi-FI" sz="3800" dirty="0" err="1"/>
              <a:t>HSJ:lta</a:t>
            </a:r>
            <a:r>
              <a:rPr lang="fi-FI" sz="3800" dirty="0"/>
              <a:t> kuin Journalistiliitolta!</a:t>
            </a:r>
          </a:p>
          <a:p>
            <a:r>
              <a:rPr lang="fi-FI" sz="3800" dirty="0" err="1"/>
              <a:t>HSJ:n</a:t>
            </a:r>
            <a:r>
              <a:rPr lang="fi-FI" sz="3800" dirty="0"/>
              <a:t> ylimääräinen osastotuki (ay-toiminta, työhyvinvointi jne.) haetaan vapaamuotoisella hakemuksella vähintään kaksi viikkoa ennen tapahtumaa. Hakemus toimitetaan Jaanalle. Päätökset tekee </a:t>
            </a:r>
            <a:r>
              <a:rPr lang="fi-FI" sz="3800" dirty="0" err="1"/>
              <a:t>HSJ:n</a:t>
            </a:r>
            <a:r>
              <a:rPr lang="fi-FI" sz="3800" dirty="0"/>
              <a:t> hallitus. Tuki maksetaan toteutuneita kuluja (kuitteja) vastaan.</a:t>
            </a:r>
          </a:p>
          <a:p>
            <a:r>
              <a:rPr lang="fi-FI" sz="3800" dirty="0"/>
              <a:t>Liiton harkinnanvaraisesta tuesta toimitusosastoille voi tiedustella palvelujohtaja Simon </a:t>
            </a:r>
            <a:r>
              <a:rPr lang="fi-FI" sz="3800" dirty="0" err="1"/>
              <a:t>Huldénilta</a:t>
            </a:r>
            <a:r>
              <a:rPr lang="fi-FI" sz="3800" dirty="0"/>
              <a:t>.</a:t>
            </a:r>
          </a:p>
          <a:p>
            <a:pPr marL="0" indent="0">
              <a:buNone/>
            </a:pPr>
            <a:endParaRPr lang="fi-FI" sz="2800" dirty="0"/>
          </a:p>
          <a:p>
            <a:endParaRPr lang="fi-FI" u="sng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9337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523E2056-69BF-008D-4812-E8373039FF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311" b="1142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2DC8D71-0198-4982-BC21-1DCF67D0C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sz="3200" dirty="0">
                <a:latin typeface="Rockwell Nova" panose="02060803020205020403" pitchFamily="18" charset="0"/>
              </a:rPr>
              <a:t>Aamukahvit vai taukojumppa?</a:t>
            </a:r>
            <a:br>
              <a:rPr lang="fi-FI" sz="3200" dirty="0">
                <a:latin typeface="Rockwell Nova" panose="02060803020205020403" pitchFamily="18" charset="0"/>
              </a:rPr>
            </a:br>
            <a:r>
              <a:rPr lang="fi-FI" sz="3200" dirty="0">
                <a:latin typeface="Rockwell Nova" panose="02060803020205020403" pitchFamily="18" charset="0"/>
              </a:rPr>
              <a:t>Osasto, kutsu työtoverit liittokahveille!</a:t>
            </a:r>
          </a:p>
        </p:txBody>
      </p:sp>
      <p:graphicFrame>
        <p:nvGraphicFramePr>
          <p:cNvPr id="34" name="Sisällön paikkamerkki 2">
            <a:extLst>
              <a:ext uri="{FF2B5EF4-FFF2-40B4-BE49-F238E27FC236}">
                <a16:creationId xmlns:a16="http://schemas.microsoft.com/office/drawing/2014/main" id="{7A84321C-B894-9BC4-6534-2BC2975C91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31990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611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6" name="Sisällön paikkamerkki 5" descr="Kuva, joka sisältää kohteen teksti, kuvakaappaus, logo, Fontti&#10;&#10;Kuvaus luotu automaattisesti">
            <a:extLst>
              <a:ext uri="{FF2B5EF4-FFF2-40B4-BE49-F238E27FC236}">
                <a16:creationId xmlns:a16="http://schemas.microsoft.com/office/drawing/2014/main" id="{5787A2C6-4D58-FDAC-BA3C-0AD756A93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0" r="12602" b="-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079835-003B-C592-0B3A-926823CF1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6629" y="457200"/>
            <a:ext cx="4525407" cy="165462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err="1">
                <a:latin typeface="Rockwell Nova" panose="02060503020205020403" pitchFamily="18" charset="0"/>
              </a:rPr>
              <a:t>Ryhdy</a:t>
            </a:r>
            <a:r>
              <a:rPr lang="en-US" dirty="0">
                <a:latin typeface="Rockwell Nova" panose="02060503020205020403" pitchFamily="18" charset="0"/>
              </a:rPr>
              <a:t> </a:t>
            </a:r>
            <a:r>
              <a:rPr lang="en-US" dirty="0" err="1">
                <a:latin typeface="Rockwell Nova" panose="02060503020205020403" pitchFamily="18" charset="0"/>
              </a:rPr>
              <a:t>luottamustehtävään</a:t>
            </a:r>
            <a:r>
              <a:rPr lang="en-US" dirty="0">
                <a:latin typeface="Rockwell Nova" panose="02060503020205020403" pitchFamily="18" charset="0"/>
              </a:rPr>
              <a:t>!</a:t>
            </a:r>
            <a:br>
              <a:rPr lang="en-US" dirty="0">
                <a:latin typeface="Rockwell Nova" panose="02060503020205020403" pitchFamily="18" charset="0"/>
              </a:rPr>
            </a:br>
            <a:r>
              <a:rPr lang="en-US" dirty="0">
                <a:latin typeface="Rockwell Nova" panose="02060503020205020403" pitchFamily="18" charset="0"/>
              </a:rPr>
              <a:t>-</a:t>
            </a:r>
            <a:r>
              <a:rPr lang="en-US" dirty="0" err="1">
                <a:latin typeface="Rockwell Nova" panose="02060503020205020403" pitchFamily="18" charset="0"/>
              </a:rPr>
              <a:t>opas</a:t>
            </a:r>
            <a:endParaRPr lang="en-US" dirty="0">
              <a:latin typeface="Rockwell Nova" panose="02060503020205020403" pitchFamily="18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B2ED835-655C-CB1A-736E-40CC3F32C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19" y="2166258"/>
            <a:ext cx="3633747" cy="3586842"/>
          </a:xfrm>
        </p:spPr>
        <p:txBody>
          <a:bodyPr vert="horz" lIns="91440" tIns="45720" rIns="91440" bIns="45720" rtlCol="0">
            <a:no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Muista</a:t>
            </a:r>
            <a:r>
              <a:rPr lang="en-US" sz="1800" dirty="0"/>
              <a:t> </a:t>
            </a:r>
            <a:r>
              <a:rPr lang="en-US" sz="1800" dirty="0" err="1"/>
              <a:t>keväällä</a:t>
            </a:r>
            <a:r>
              <a:rPr lang="en-US" sz="1800" dirty="0"/>
              <a:t> </a:t>
            </a:r>
            <a:r>
              <a:rPr lang="en-US" sz="1800" dirty="0" err="1"/>
              <a:t>julkaistu</a:t>
            </a:r>
            <a:r>
              <a:rPr lang="en-US" sz="1800" dirty="0"/>
              <a:t> </a:t>
            </a:r>
            <a:r>
              <a:rPr lang="en-US" sz="1800" dirty="0" err="1"/>
              <a:t>opas</a:t>
            </a:r>
            <a:r>
              <a:rPr lang="en-US" sz="1800" dirty="0"/>
              <a:t> </a:t>
            </a:r>
            <a:r>
              <a:rPr lang="en-US" sz="1800" dirty="0" err="1"/>
              <a:t>HSJ:n</a:t>
            </a:r>
            <a:r>
              <a:rPr lang="en-US" sz="1800" dirty="0"/>
              <a:t> </a:t>
            </a:r>
            <a:r>
              <a:rPr lang="en-US" sz="1800" dirty="0" err="1"/>
              <a:t>luottamustehtävistä</a:t>
            </a:r>
            <a:endParaRPr lang="en-US" sz="18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Suunniteltu</a:t>
            </a:r>
            <a:r>
              <a:rPr lang="en-US" sz="1800" dirty="0"/>
              <a:t> </a:t>
            </a:r>
            <a:r>
              <a:rPr lang="en-US" sz="1800" dirty="0" err="1"/>
              <a:t>toimitusosastojen</a:t>
            </a:r>
            <a:r>
              <a:rPr lang="en-US" sz="1800" dirty="0"/>
              <a:t> ja </a:t>
            </a:r>
            <a:r>
              <a:rPr lang="en-US" sz="1800" dirty="0" err="1"/>
              <a:t>luottamushenkilöiden</a:t>
            </a:r>
            <a:r>
              <a:rPr lang="en-US" sz="1800" dirty="0"/>
              <a:t> </a:t>
            </a:r>
            <a:r>
              <a:rPr lang="en-US" sz="1800" dirty="0" err="1"/>
              <a:t>käyttöön</a:t>
            </a:r>
            <a:endParaRPr lang="en-US" sz="18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Innostaa</a:t>
            </a:r>
            <a:r>
              <a:rPr lang="en-US" sz="1800" dirty="0"/>
              <a:t> </a:t>
            </a:r>
            <a:r>
              <a:rPr lang="en-US" sz="1800" dirty="0" err="1"/>
              <a:t>lähtemään</a:t>
            </a:r>
            <a:r>
              <a:rPr lang="en-US" sz="1800" dirty="0"/>
              <a:t> </a:t>
            </a:r>
            <a:r>
              <a:rPr lang="en-US" sz="1800" dirty="0" err="1"/>
              <a:t>luottamustehtäviin</a:t>
            </a:r>
            <a:endParaRPr lang="en-US" sz="18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Helpottaa</a:t>
            </a:r>
            <a:r>
              <a:rPr lang="en-US" sz="1800" dirty="0"/>
              <a:t> </a:t>
            </a:r>
            <a:r>
              <a:rPr lang="en-US" sz="1800" dirty="0" err="1"/>
              <a:t>jäsenrekrytointeja</a:t>
            </a:r>
            <a:endParaRPr lang="en-US" sz="18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/>
              <a:t>hsj.fi &gt; </a:t>
            </a:r>
            <a:r>
              <a:rPr lang="en-US" sz="1800" dirty="0" err="1"/>
              <a:t>hsj</a:t>
            </a:r>
            <a:r>
              <a:rPr lang="en-US" sz="1800" dirty="0"/>
              <a:t> &gt; </a:t>
            </a:r>
            <a:r>
              <a:rPr lang="en-US" sz="1800" dirty="0" err="1"/>
              <a:t>materiaalit</a:t>
            </a:r>
            <a:r>
              <a:rPr lang="en-US" sz="1800" dirty="0"/>
              <a:t> &gt;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https://www.hsj.fi/hsj/wp-content/uploads/2024/03/ryhdy-luottamustehtavaan-210324.pdf</a:t>
            </a:r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968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BF051614140F4DAA24B961AACD44DE" ma:contentTypeVersion="12" ma:contentTypeDescription="Create a new document." ma:contentTypeScope="" ma:versionID="b12617bac54f40c141e73ccd9f5dacdc">
  <xsd:schema xmlns:xsd="http://www.w3.org/2001/XMLSchema" xmlns:xs="http://www.w3.org/2001/XMLSchema" xmlns:p="http://schemas.microsoft.com/office/2006/metadata/properties" xmlns:ns3="165db94f-53aa-49d8-a865-b9bdbc257633" xmlns:ns4="6df3012a-3b3b-46c3-9954-85a900d685c6" targetNamespace="http://schemas.microsoft.com/office/2006/metadata/properties" ma:root="true" ma:fieldsID="ba709cbe1700e3a5518c0fb601507ab9" ns3:_="" ns4:_="">
    <xsd:import namespace="165db94f-53aa-49d8-a865-b9bdbc257633"/>
    <xsd:import namespace="6df3012a-3b3b-46c3-9954-85a900d685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db94f-53aa-49d8-a865-b9bdbc2576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3012a-3b3b-46c3-9954-85a900d685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5A843D-A759-442D-BB23-4BD7A58B9D5A}">
  <ds:schemaRefs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6df3012a-3b3b-46c3-9954-85a900d685c6"/>
    <ds:schemaRef ds:uri="165db94f-53aa-49d8-a865-b9bdbc257633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CE95CFE-D02C-48FA-AF5C-5550CE81AF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5db94f-53aa-49d8-a865-b9bdbc257633"/>
    <ds:schemaRef ds:uri="6df3012a-3b3b-46c3-9954-85a900d685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183DEA-4CFD-4567-95FC-EDC458E9EF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2277</TotalTime>
  <Words>707</Words>
  <Application>Microsoft Office PowerPoint</Application>
  <PresentationFormat>Laajakuva</PresentationFormat>
  <Paragraphs>76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Meiryo</vt:lpstr>
      <vt:lpstr>Arial</vt:lpstr>
      <vt:lpstr>Calibri</vt:lpstr>
      <vt:lpstr>Calibri Light</vt:lpstr>
      <vt:lpstr>Rockwell</vt:lpstr>
      <vt:lpstr>Rockwell Nova</vt:lpstr>
      <vt:lpstr>Office-teema</vt:lpstr>
      <vt:lpstr>HSJ:n toimitusosastojen iltapäivä  Bastion Bistro, Suomenlinna 14.5.2024  </vt:lpstr>
      <vt:lpstr>Helsingin Seudun Journalistit</vt:lpstr>
      <vt:lpstr>PowerPoint-esitys</vt:lpstr>
      <vt:lpstr>HSJ:n toimitusosastot</vt:lpstr>
      <vt:lpstr>HSJ:n toimitusosastot jäsentilanne 31.12.2023</vt:lpstr>
      <vt:lpstr>Taloudellinen tuki osastoille</vt:lpstr>
      <vt:lpstr>Aamukahvit vai taukojumppa? Osasto, kutsu työtoverit liittokahveille!</vt:lpstr>
      <vt:lpstr>Ryhdy luottamustehtävään! -opas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Helsingin Seudun Journalistien luottamushenkilökysely 2021</dc:title>
  <dc:creator>Johanna Sillanpää</dc:creator>
  <cp:lastModifiedBy>Johanna Sillanpää</cp:lastModifiedBy>
  <cp:revision>97</cp:revision>
  <dcterms:created xsi:type="dcterms:W3CDTF">2021-05-10T07:28:53Z</dcterms:created>
  <dcterms:modified xsi:type="dcterms:W3CDTF">2024-05-16T11:20:09Z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0x01010019BF051614140F4DAA24B961AACD44DE</vt:lpwstr>
  </property>
</Properties>
</file>